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7"/>
  </p:notesMasterIdLst>
  <p:sldIdLst>
    <p:sldId id="256" r:id="rId2"/>
    <p:sldId id="257" r:id="rId3"/>
    <p:sldId id="258" r:id="rId4"/>
    <p:sldId id="259" r:id="rId5"/>
    <p:sldId id="260" r:id="rId6"/>
    <p:sldId id="270" r:id="rId7"/>
    <p:sldId id="263" r:id="rId8"/>
    <p:sldId id="261" r:id="rId9"/>
    <p:sldId id="262" r:id="rId10"/>
    <p:sldId id="264" r:id="rId11"/>
    <p:sldId id="265" r:id="rId12"/>
    <p:sldId id="266" r:id="rId13"/>
    <p:sldId id="267" r:id="rId14"/>
    <p:sldId id="268"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7EE1"/>
    <a:srgbClr val="ECC8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3256" autoAdjust="0"/>
  </p:normalViewPr>
  <p:slideViewPr>
    <p:cSldViewPr snapToGrid="0">
      <p:cViewPr varScale="1">
        <p:scale>
          <a:sx n="96" d="100"/>
          <a:sy n="96" d="100"/>
        </p:scale>
        <p:origin x="1092" y="78"/>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413490-0FC2-4620-97A7-D9EBC9FB71DB}" type="datetimeFigureOut">
              <a:rPr lang="en-US" smtClean="0"/>
              <a:t>3/7/2018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6F52A8-99AC-4E85-A7BA-2920A58FF86A}" type="slidenum">
              <a:rPr lang="en-US" smtClean="0"/>
              <a:t>‹#›</a:t>
            </a:fld>
            <a:endParaRPr lang="en-US"/>
          </a:p>
        </p:txBody>
      </p:sp>
    </p:spTree>
    <p:extLst>
      <p:ext uri="{BB962C8B-B14F-4D97-AF65-F5344CB8AC3E}">
        <p14:creationId xmlns:p14="http://schemas.microsoft.com/office/powerpoint/2010/main" val="528270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mindful.org/mindfulness-for-anxiety-research-and-practic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https://www.youtube.com/watch?v=YLO7tCdBVrA</a:t>
            </a:r>
            <a:endParaRPr lang="en-US" dirty="0"/>
          </a:p>
        </p:txBody>
      </p:sp>
      <p:sp>
        <p:nvSpPr>
          <p:cNvPr id="4" name="Slide Number Placeholder 3"/>
          <p:cNvSpPr>
            <a:spLocks noGrp="1"/>
          </p:cNvSpPr>
          <p:nvPr>
            <p:ph type="sldNum" sz="quarter" idx="10"/>
          </p:nvPr>
        </p:nvSpPr>
        <p:spPr/>
        <p:txBody>
          <a:bodyPr/>
          <a:lstStyle/>
          <a:p>
            <a:fld id="{DC6F52A8-99AC-4E85-A7BA-2920A58FF86A}" type="slidenum">
              <a:rPr lang="en-US" smtClean="0"/>
              <a:t>1</a:t>
            </a:fld>
            <a:endParaRPr lang="en-US"/>
          </a:p>
        </p:txBody>
      </p:sp>
    </p:spTree>
    <p:extLst>
      <p:ext uri="{BB962C8B-B14F-4D97-AF65-F5344CB8AC3E}">
        <p14:creationId xmlns:p14="http://schemas.microsoft.com/office/powerpoint/2010/main" val="4254880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Picky: make sure</a:t>
            </a:r>
            <a:r>
              <a:rPr lang="en-US" baseline="0" dirty="0" smtClean="0"/>
              <a:t> that the person leading the meditation has your better interests in mind; make sure they know what they’re doing; make sure you know what the purpose of the meditation is before you go into it. A good guide will tell you at the start (or before the start) what the purpose of the meditation is and you can make an informed decision as to whether you want to participate.</a:t>
            </a:r>
          </a:p>
        </p:txBody>
      </p:sp>
      <p:sp>
        <p:nvSpPr>
          <p:cNvPr id="4" name="Slide Number Placeholder 3"/>
          <p:cNvSpPr>
            <a:spLocks noGrp="1"/>
          </p:cNvSpPr>
          <p:nvPr>
            <p:ph type="sldNum" sz="quarter" idx="10"/>
          </p:nvPr>
        </p:nvSpPr>
        <p:spPr/>
        <p:txBody>
          <a:bodyPr/>
          <a:lstStyle/>
          <a:p>
            <a:fld id="{DC6F52A8-99AC-4E85-A7BA-2920A58FF86A}" type="slidenum">
              <a:rPr lang="en-US" smtClean="0"/>
              <a:t>15</a:t>
            </a:fld>
            <a:endParaRPr lang="en-US"/>
          </a:p>
        </p:txBody>
      </p:sp>
    </p:spTree>
    <p:extLst>
      <p:ext uri="{BB962C8B-B14F-4D97-AF65-F5344CB8AC3E}">
        <p14:creationId xmlns:p14="http://schemas.microsoft.com/office/powerpoint/2010/main" val="1398696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a:t>
            </a:r>
            <a:r>
              <a:rPr lang="en-US" sz="1200" b="0" i="0" kern="1200" dirty="0" smtClean="0">
                <a:solidFill>
                  <a:schemeClr val="tx1"/>
                </a:solidFill>
                <a:effectLst/>
                <a:latin typeface="+mn-lt"/>
                <a:ea typeface="+mn-ea"/>
                <a:cs typeface="+mn-cs"/>
              </a:rPr>
              <a:t>The amygdala, the “</a:t>
            </a:r>
            <a:r>
              <a:rPr lang="en-US" sz="1200" b="0" i="0" u="sng" kern="1200" dirty="0" smtClean="0">
                <a:solidFill>
                  <a:schemeClr val="tx1"/>
                </a:solidFill>
                <a:effectLst/>
                <a:latin typeface="+mn-lt"/>
                <a:ea typeface="+mn-ea"/>
                <a:cs typeface="+mn-cs"/>
                <a:hlinkClick r:id="rId3"/>
              </a:rPr>
              <a:t>fight or flight</a:t>
            </a:r>
            <a:r>
              <a:rPr lang="en-US" sz="1200" b="0" i="0" kern="1200" dirty="0" smtClean="0">
                <a:solidFill>
                  <a:schemeClr val="tx1"/>
                </a:solidFill>
                <a:effectLst/>
                <a:latin typeface="+mn-lt"/>
                <a:ea typeface="+mn-ea"/>
                <a:cs typeface="+mn-cs"/>
              </a:rPr>
              <a:t>” part of our brains, is less reactive after thirty or so hours over eight weeks of Mindfulness-Based Stress Reduction practice. From https://www.mindful.org/style-meditation-best/</a:t>
            </a:r>
          </a:p>
          <a:p>
            <a:endParaRPr lang="en-US" dirty="0"/>
          </a:p>
        </p:txBody>
      </p:sp>
      <p:sp>
        <p:nvSpPr>
          <p:cNvPr id="4" name="Slide Number Placeholder 3"/>
          <p:cNvSpPr>
            <a:spLocks noGrp="1"/>
          </p:cNvSpPr>
          <p:nvPr>
            <p:ph type="sldNum" sz="quarter" idx="10"/>
          </p:nvPr>
        </p:nvSpPr>
        <p:spPr/>
        <p:txBody>
          <a:bodyPr/>
          <a:lstStyle/>
          <a:p>
            <a:fld id="{DC6F52A8-99AC-4E85-A7BA-2920A58FF86A}" type="slidenum">
              <a:rPr lang="en-US" smtClean="0"/>
              <a:t>4</a:t>
            </a:fld>
            <a:endParaRPr lang="en-US"/>
          </a:p>
        </p:txBody>
      </p:sp>
    </p:spTree>
    <p:extLst>
      <p:ext uri="{BB962C8B-B14F-4D97-AF65-F5344CB8AC3E}">
        <p14:creationId xmlns:p14="http://schemas.microsoft.com/office/powerpoint/2010/main" val="3710982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you’re struggling with keeping a straight back posture, make sure you are supporting your back with your ABS. </a:t>
            </a:r>
            <a:r>
              <a:rPr lang="en-US" baseline="0" smtClean="0"/>
              <a:t>(tummy)</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C6F52A8-99AC-4E85-A7BA-2920A58FF86A}" type="slidenum">
              <a:rPr lang="en-US" smtClean="0"/>
              <a:t>5</a:t>
            </a:fld>
            <a:endParaRPr lang="en-US"/>
          </a:p>
        </p:txBody>
      </p:sp>
    </p:spTree>
    <p:extLst>
      <p:ext uri="{BB962C8B-B14F-4D97-AF65-F5344CB8AC3E}">
        <p14:creationId xmlns:p14="http://schemas.microsoft.com/office/powerpoint/2010/main" val="2761370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from TNT’s The Librarians</a:t>
            </a:r>
          </a:p>
          <a:p>
            <a:endParaRPr lang="en-US" dirty="0" smtClean="0"/>
          </a:p>
          <a:p>
            <a:r>
              <a:rPr lang="en-US" dirty="0" smtClean="0"/>
              <a:t>Visual</a:t>
            </a:r>
            <a:r>
              <a:rPr lang="en-US" baseline="0" dirty="0" smtClean="0"/>
              <a:t> or not? Not everyone is able to envision images, even in guided meditation. There are other ways to visualize that isn’t imagery based. </a:t>
            </a:r>
          </a:p>
          <a:p>
            <a:endParaRPr lang="en-US" baseline="0" dirty="0" smtClean="0"/>
          </a:p>
          <a:p>
            <a:r>
              <a:rPr lang="en-US" baseline="0" dirty="0" smtClean="0"/>
              <a:t>This is a good place to have a discussion about what it means to Visualize something and how that can work, if your group likes to discuss stuff.</a:t>
            </a:r>
          </a:p>
          <a:p>
            <a:endParaRPr lang="en-US" baseline="0" dirty="0" smtClean="0"/>
          </a:p>
          <a:p>
            <a:r>
              <a:rPr lang="en-US" baseline="0" dirty="0" smtClean="0"/>
              <a:t>Visualize actual images; visualize words; visualize yourself in a situation that reflects what you want. Even in Harry Potter, what’s in your head matters. </a:t>
            </a:r>
            <a:r>
              <a:rPr lang="en-US" baseline="0" dirty="0" err="1" smtClean="0"/>
              <a:t>Ridikkulus</a:t>
            </a:r>
            <a:r>
              <a:rPr lang="en-US" baseline="0" dirty="0" smtClean="0"/>
              <a:t>! </a:t>
            </a:r>
          </a:p>
          <a:p>
            <a:endParaRPr lang="en-US" dirty="0" smtClean="0"/>
          </a:p>
          <a:p>
            <a:r>
              <a:rPr lang="en-US" dirty="0" smtClean="0"/>
              <a:t>* General rule: don’t</a:t>
            </a:r>
            <a:r>
              <a:rPr lang="en-US" baseline="0" dirty="0" smtClean="0"/>
              <a:t> be too specific with goals / requests for help. </a:t>
            </a:r>
            <a:endParaRPr lang="en-US" dirty="0" smtClean="0"/>
          </a:p>
        </p:txBody>
      </p:sp>
      <p:sp>
        <p:nvSpPr>
          <p:cNvPr id="4" name="Slide Number Placeholder 3"/>
          <p:cNvSpPr>
            <a:spLocks noGrp="1"/>
          </p:cNvSpPr>
          <p:nvPr>
            <p:ph type="sldNum" sz="quarter" idx="10"/>
          </p:nvPr>
        </p:nvSpPr>
        <p:spPr/>
        <p:txBody>
          <a:bodyPr/>
          <a:lstStyle/>
          <a:p>
            <a:fld id="{DC6F52A8-99AC-4E85-A7BA-2920A58FF86A}" type="slidenum">
              <a:rPr lang="en-US" smtClean="0"/>
              <a:t>6</a:t>
            </a:fld>
            <a:endParaRPr lang="en-US"/>
          </a:p>
        </p:txBody>
      </p:sp>
    </p:spTree>
    <p:extLst>
      <p:ext uri="{BB962C8B-B14F-4D97-AF65-F5344CB8AC3E}">
        <p14:creationId xmlns:p14="http://schemas.microsoft.com/office/powerpoint/2010/main" val="3248971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Credit</a:t>
            </a:r>
          </a:p>
          <a:p>
            <a:r>
              <a:rPr lang="en-US" dirty="0" smtClean="0"/>
              <a:t>http://maxpixel.freegreatpicture.com/Woman-Yoga-Meditation-Landscape-Nature-Meditate-1812695</a:t>
            </a:r>
            <a:endParaRPr lang="en-US" dirty="0"/>
          </a:p>
        </p:txBody>
      </p:sp>
      <p:sp>
        <p:nvSpPr>
          <p:cNvPr id="4" name="Slide Number Placeholder 3"/>
          <p:cNvSpPr>
            <a:spLocks noGrp="1"/>
          </p:cNvSpPr>
          <p:nvPr>
            <p:ph type="sldNum" sz="quarter" idx="10"/>
          </p:nvPr>
        </p:nvSpPr>
        <p:spPr/>
        <p:txBody>
          <a:bodyPr/>
          <a:lstStyle/>
          <a:p>
            <a:fld id="{DC6F52A8-99AC-4E85-A7BA-2920A58FF86A}" type="slidenum">
              <a:rPr lang="en-US" smtClean="0"/>
              <a:t>8</a:t>
            </a:fld>
            <a:endParaRPr lang="en-US"/>
          </a:p>
        </p:txBody>
      </p:sp>
    </p:spTree>
    <p:extLst>
      <p:ext uri="{BB962C8B-B14F-4D97-AF65-F5344CB8AC3E}">
        <p14:creationId xmlns:p14="http://schemas.microsoft.com/office/powerpoint/2010/main" val="2637052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6F52A8-99AC-4E85-A7BA-2920A58FF86A}" type="slidenum">
              <a:rPr lang="en-US" smtClean="0"/>
              <a:t>9</a:t>
            </a:fld>
            <a:endParaRPr lang="en-US"/>
          </a:p>
        </p:txBody>
      </p:sp>
    </p:spTree>
    <p:extLst>
      <p:ext uri="{BB962C8B-B14F-4D97-AF65-F5344CB8AC3E}">
        <p14:creationId xmlns:p14="http://schemas.microsoft.com/office/powerpoint/2010/main" val="2878624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Acknowledge the thought, and file it away for later if it’s important, or let it go if it’s not. Letting things go</a:t>
            </a:r>
            <a:r>
              <a:rPr lang="en-US" baseline="0" dirty="0" smtClean="0"/>
              <a:t> is hard, but is a good practice. Sometimes a visualization like letting the thing go, swept away by wind, or carried away by water, or burnt up by fire, etc. is helpful. </a:t>
            </a:r>
            <a:endParaRPr lang="en-US" dirty="0"/>
          </a:p>
        </p:txBody>
      </p:sp>
      <p:sp>
        <p:nvSpPr>
          <p:cNvPr id="4" name="Slide Number Placeholder 3"/>
          <p:cNvSpPr>
            <a:spLocks noGrp="1"/>
          </p:cNvSpPr>
          <p:nvPr>
            <p:ph type="sldNum" sz="quarter" idx="10"/>
          </p:nvPr>
        </p:nvSpPr>
        <p:spPr/>
        <p:txBody>
          <a:bodyPr/>
          <a:lstStyle/>
          <a:p>
            <a:fld id="{DC6F52A8-99AC-4E85-A7BA-2920A58FF86A}" type="slidenum">
              <a:rPr lang="en-US" smtClean="0"/>
              <a:t>11</a:t>
            </a:fld>
            <a:endParaRPr lang="en-US"/>
          </a:p>
        </p:txBody>
      </p:sp>
    </p:spTree>
    <p:extLst>
      <p:ext uri="{BB962C8B-B14F-4D97-AF65-F5344CB8AC3E}">
        <p14:creationId xmlns:p14="http://schemas.microsoft.com/office/powerpoint/2010/main" val="2065772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Calm also has an App. They</a:t>
            </a:r>
            <a:r>
              <a:rPr lang="en-US" baseline="0" dirty="0" smtClean="0"/>
              <a:t> have a few things available on the Free app, including soundscapes which might help you escape loud or distracting environments. It’s not an expensive subscription if mindfulness is something you really want in your life. </a:t>
            </a:r>
            <a:endParaRPr lang="en-US" dirty="0"/>
          </a:p>
        </p:txBody>
      </p:sp>
      <p:sp>
        <p:nvSpPr>
          <p:cNvPr id="4" name="Slide Number Placeholder 3"/>
          <p:cNvSpPr>
            <a:spLocks noGrp="1"/>
          </p:cNvSpPr>
          <p:nvPr>
            <p:ph type="sldNum" sz="quarter" idx="10"/>
          </p:nvPr>
        </p:nvSpPr>
        <p:spPr/>
        <p:txBody>
          <a:bodyPr/>
          <a:lstStyle/>
          <a:p>
            <a:fld id="{DC6F52A8-99AC-4E85-A7BA-2920A58FF86A}" type="slidenum">
              <a:rPr lang="en-US" smtClean="0"/>
              <a:t>12</a:t>
            </a:fld>
            <a:endParaRPr lang="en-US"/>
          </a:p>
        </p:txBody>
      </p:sp>
    </p:spTree>
    <p:extLst>
      <p:ext uri="{BB962C8B-B14F-4D97-AF65-F5344CB8AC3E}">
        <p14:creationId xmlns:p14="http://schemas.microsoft.com/office/powerpoint/2010/main" val="2385000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Meditation isn’t</a:t>
            </a:r>
            <a:r>
              <a:rPr lang="en-US" baseline="0" dirty="0" smtClean="0"/>
              <a:t> likely to give you fast answers or immediate results. It’s a slow process of learning how to calm your mind.</a:t>
            </a:r>
          </a:p>
          <a:p>
            <a:endParaRPr lang="en-US" baseline="0" dirty="0" smtClean="0"/>
          </a:p>
          <a:p>
            <a:r>
              <a:rPr lang="en-US" baseline="0" dirty="0" smtClean="0"/>
              <a:t>Being able to calm your mind will help you form clearer thoughts and make more sound decisions, particularly quick decisions.</a:t>
            </a:r>
          </a:p>
          <a:p>
            <a:r>
              <a:rPr lang="en-US" baseline="0" dirty="0" smtClean="0"/>
              <a:t>Having a clear mind also allows you to approach situations The “Ego Eradicator” pose in Yoga, for instance, can help your mind approach conflict from a neutral mindset.</a:t>
            </a:r>
          </a:p>
          <a:p>
            <a:endParaRPr lang="en-US" baseline="0" dirty="0" smtClean="0"/>
          </a:p>
          <a:p>
            <a:r>
              <a:rPr lang="en-US" baseline="0" dirty="0" smtClean="0"/>
              <a:t>If you’re in a guided meditation and you don’t follow the whole meditation because you end up somewhere else, that’s okay – roll with it, don’t fight it. Meditation shouldn’t be stressful! </a:t>
            </a:r>
          </a:p>
        </p:txBody>
      </p:sp>
      <p:sp>
        <p:nvSpPr>
          <p:cNvPr id="4" name="Slide Number Placeholder 3"/>
          <p:cNvSpPr>
            <a:spLocks noGrp="1"/>
          </p:cNvSpPr>
          <p:nvPr>
            <p:ph type="sldNum" sz="quarter" idx="10"/>
          </p:nvPr>
        </p:nvSpPr>
        <p:spPr/>
        <p:txBody>
          <a:bodyPr/>
          <a:lstStyle/>
          <a:p>
            <a:fld id="{DC6F52A8-99AC-4E85-A7BA-2920A58FF86A}" type="slidenum">
              <a:rPr lang="en-US" smtClean="0"/>
              <a:t>14</a:t>
            </a:fld>
            <a:endParaRPr lang="en-US"/>
          </a:p>
        </p:txBody>
      </p:sp>
    </p:spTree>
    <p:extLst>
      <p:ext uri="{BB962C8B-B14F-4D97-AF65-F5344CB8AC3E}">
        <p14:creationId xmlns:p14="http://schemas.microsoft.com/office/powerpoint/2010/main" val="478299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1491FA-8F3E-442E-8B68-E1087D1A2E29}"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45FD6-D1B4-4F82-9867-A314FDDFEA79}" type="slidenum">
              <a:rPr lang="en-US" smtClean="0"/>
              <a:t>‹#›</a:t>
            </a:fld>
            <a:endParaRPr lang="en-US"/>
          </a:p>
        </p:txBody>
      </p:sp>
    </p:spTree>
    <p:extLst>
      <p:ext uri="{BB962C8B-B14F-4D97-AF65-F5344CB8AC3E}">
        <p14:creationId xmlns:p14="http://schemas.microsoft.com/office/powerpoint/2010/main" val="3221035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1491FA-8F3E-442E-8B68-E1087D1A2E29}"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145FD6-D1B4-4F82-9867-A314FDDFEA79}" type="slidenum">
              <a:rPr lang="en-US" smtClean="0"/>
              <a:t>‹#›</a:t>
            </a:fld>
            <a:endParaRPr lang="en-US"/>
          </a:p>
        </p:txBody>
      </p:sp>
    </p:spTree>
    <p:extLst>
      <p:ext uri="{BB962C8B-B14F-4D97-AF65-F5344CB8AC3E}">
        <p14:creationId xmlns:p14="http://schemas.microsoft.com/office/powerpoint/2010/main" val="2776821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1491FA-8F3E-442E-8B68-E1087D1A2E29}"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145FD6-D1B4-4F82-9867-A314FDDFEA79}" type="slidenum">
              <a:rPr lang="en-US" smtClean="0"/>
              <a:t>‹#›</a:t>
            </a:fld>
            <a:endParaRPr lang="en-US"/>
          </a:p>
        </p:txBody>
      </p:sp>
    </p:spTree>
    <p:extLst>
      <p:ext uri="{BB962C8B-B14F-4D97-AF65-F5344CB8AC3E}">
        <p14:creationId xmlns:p14="http://schemas.microsoft.com/office/powerpoint/2010/main" val="25366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1491FA-8F3E-442E-8B68-E1087D1A2E29}"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145FD6-D1B4-4F82-9867-A314FDDFEA79}"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29715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1491FA-8F3E-442E-8B68-E1087D1A2E29}"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145FD6-D1B4-4F82-9867-A314FDDFEA79}" type="slidenum">
              <a:rPr lang="en-US" smtClean="0"/>
              <a:t>‹#›</a:t>
            </a:fld>
            <a:endParaRPr lang="en-US"/>
          </a:p>
        </p:txBody>
      </p:sp>
    </p:spTree>
    <p:extLst>
      <p:ext uri="{BB962C8B-B14F-4D97-AF65-F5344CB8AC3E}">
        <p14:creationId xmlns:p14="http://schemas.microsoft.com/office/powerpoint/2010/main" val="3670301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C71491FA-8F3E-442E-8B68-E1087D1A2E29}" type="datetimeFigureOut">
              <a:rPr lang="en-US" smtClean="0"/>
              <a:t>3/7/2018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145FD6-D1B4-4F82-9867-A314FDDFEA79}" type="slidenum">
              <a:rPr lang="en-US" smtClean="0"/>
              <a:t>‹#›</a:t>
            </a:fld>
            <a:endParaRPr lang="en-US"/>
          </a:p>
        </p:txBody>
      </p:sp>
    </p:spTree>
    <p:extLst>
      <p:ext uri="{BB962C8B-B14F-4D97-AF65-F5344CB8AC3E}">
        <p14:creationId xmlns:p14="http://schemas.microsoft.com/office/powerpoint/2010/main" val="1519827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C71491FA-8F3E-442E-8B68-E1087D1A2E29}" type="datetimeFigureOut">
              <a:rPr lang="en-US" smtClean="0"/>
              <a:t>3/7/2018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145FD6-D1B4-4F82-9867-A314FDDFEA79}" type="slidenum">
              <a:rPr lang="en-US" smtClean="0"/>
              <a:t>‹#›</a:t>
            </a:fld>
            <a:endParaRPr lang="en-US"/>
          </a:p>
        </p:txBody>
      </p:sp>
    </p:spTree>
    <p:extLst>
      <p:ext uri="{BB962C8B-B14F-4D97-AF65-F5344CB8AC3E}">
        <p14:creationId xmlns:p14="http://schemas.microsoft.com/office/powerpoint/2010/main" val="1865762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1491FA-8F3E-442E-8B68-E1087D1A2E29}"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45FD6-D1B4-4F82-9867-A314FDDFEA79}" type="slidenum">
              <a:rPr lang="en-US" smtClean="0"/>
              <a:t>‹#›</a:t>
            </a:fld>
            <a:endParaRPr lang="en-US"/>
          </a:p>
        </p:txBody>
      </p:sp>
    </p:spTree>
    <p:extLst>
      <p:ext uri="{BB962C8B-B14F-4D97-AF65-F5344CB8AC3E}">
        <p14:creationId xmlns:p14="http://schemas.microsoft.com/office/powerpoint/2010/main" val="3545954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1491FA-8F3E-442E-8B68-E1087D1A2E29}"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45FD6-D1B4-4F82-9867-A314FDDFEA79}" type="slidenum">
              <a:rPr lang="en-US" smtClean="0"/>
              <a:t>‹#›</a:t>
            </a:fld>
            <a:endParaRPr lang="en-US"/>
          </a:p>
        </p:txBody>
      </p:sp>
    </p:spTree>
    <p:extLst>
      <p:ext uri="{BB962C8B-B14F-4D97-AF65-F5344CB8AC3E}">
        <p14:creationId xmlns:p14="http://schemas.microsoft.com/office/powerpoint/2010/main" val="2410188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1491FA-8F3E-442E-8B68-E1087D1A2E29}"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45FD6-D1B4-4F82-9867-A314FDDFEA79}" type="slidenum">
              <a:rPr lang="en-US" smtClean="0"/>
              <a:t>‹#›</a:t>
            </a:fld>
            <a:endParaRPr lang="en-US"/>
          </a:p>
        </p:txBody>
      </p:sp>
    </p:spTree>
    <p:extLst>
      <p:ext uri="{BB962C8B-B14F-4D97-AF65-F5344CB8AC3E}">
        <p14:creationId xmlns:p14="http://schemas.microsoft.com/office/powerpoint/2010/main" val="2159825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71491FA-8F3E-442E-8B68-E1087D1A2E29}" type="datetimeFigureOut">
              <a:rPr lang="en-US" smtClean="0"/>
              <a:t>3/7/2018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45FD6-D1B4-4F82-9867-A314FDDFEA79}" type="slidenum">
              <a:rPr lang="en-US" smtClean="0"/>
              <a:t>‹#›</a:t>
            </a:fld>
            <a:endParaRPr lang="en-US"/>
          </a:p>
        </p:txBody>
      </p:sp>
    </p:spTree>
    <p:extLst>
      <p:ext uri="{BB962C8B-B14F-4D97-AF65-F5344CB8AC3E}">
        <p14:creationId xmlns:p14="http://schemas.microsoft.com/office/powerpoint/2010/main" val="3251879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1491FA-8F3E-442E-8B68-E1087D1A2E29}"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145FD6-D1B4-4F82-9867-A314FDDFEA79}" type="slidenum">
              <a:rPr lang="en-US" smtClean="0"/>
              <a:t>‹#›</a:t>
            </a:fld>
            <a:endParaRPr lang="en-US"/>
          </a:p>
        </p:txBody>
      </p:sp>
    </p:spTree>
    <p:extLst>
      <p:ext uri="{BB962C8B-B14F-4D97-AF65-F5344CB8AC3E}">
        <p14:creationId xmlns:p14="http://schemas.microsoft.com/office/powerpoint/2010/main" val="637299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1491FA-8F3E-442E-8B68-E1087D1A2E29}" type="datetimeFigureOut">
              <a:rPr lang="en-US" smtClean="0"/>
              <a:t>3/7/2018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145FD6-D1B4-4F82-9867-A314FDDFEA79}" type="slidenum">
              <a:rPr lang="en-US" smtClean="0"/>
              <a:t>‹#›</a:t>
            </a:fld>
            <a:endParaRPr lang="en-US"/>
          </a:p>
        </p:txBody>
      </p:sp>
    </p:spTree>
    <p:extLst>
      <p:ext uri="{BB962C8B-B14F-4D97-AF65-F5344CB8AC3E}">
        <p14:creationId xmlns:p14="http://schemas.microsoft.com/office/powerpoint/2010/main" val="2874337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1491FA-8F3E-442E-8B68-E1087D1A2E29}" type="datetimeFigureOut">
              <a:rPr lang="en-US" smtClean="0"/>
              <a:t>3/7/2018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145FD6-D1B4-4F82-9867-A314FDDFEA79}" type="slidenum">
              <a:rPr lang="en-US" smtClean="0"/>
              <a:t>‹#›</a:t>
            </a:fld>
            <a:endParaRPr lang="en-US"/>
          </a:p>
        </p:txBody>
      </p:sp>
    </p:spTree>
    <p:extLst>
      <p:ext uri="{BB962C8B-B14F-4D97-AF65-F5344CB8AC3E}">
        <p14:creationId xmlns:p14="http://schemas.microsoft.com/office/powerpoint/2010/main" val="4227905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1491FA-8F3E-442E-8B68-E1087D1A2E29}" type="datetimeFigureOut">
              <a:rPr lang="en-US" smtClean="0"/>
              <a:t>3/7/2018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145FD6-D1B4-4F82-9867-A314FDDFEA79}" type="slidenum">
              <a:rPr lang="en-US" smtClean="0"/>
              <a:t>‹#›</a:t>
            </a:fld>
            <a:endParaRPr lang="en-US"/>
          </a:p>
        </p:txBody>
      </p:sp>
    </p:spTree>
    <p:extLst>
      <p:ext uri="{BB962C8B-B14F-4D97-AF65-F5344CB8AC3E}">
        <p14:creationId xmlns:p14="http://schemas.microsoft.com/office/powerpoint/2010/main" val="1239803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71491FA-8F3E-442E-8B68-E1087D1A2E29}"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145FD6-D1B4-4F82-9867-A314FDDFEA79}" type="slidenum">
              <a:rPr lang="en-US" smtClean="0"/>
              <a:t>‹#›</a:t>
            </a:fld>
            <a:endParaRPr lang="en-US"/>
          </a:p>
        </p:txBody>
      </p:sp>
    </p:spTree>
    <p:extLst>
      <p:ext uri="{BB962C8B-B14F-4D97-AF65-F5344CB8AC3E}">
        <p14:creationId xmlns:p14="http://schemas.microsoft.com/office/powerpoint/2010/main" val="3788757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71491FA-8F3E-442E-8B68-E1087D1A2E29}" type="datetimeFigureOut">
              <a:rPr lang="en-US" smtClean="0"/>
              <a:t>3/7/2018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145FD6-D1B4-4F82-9867-A314FDDFEA79}" type="slidenum">
              <a:rPr lang="en-US" smtClean="0"/>
              <a:t>‹#›</a:t>
            </a:fld>
            <a:endParaRPr lang="en-US"/>
          </a:p>
        </p:txBody>
      </p:sp>
    </p:spTree>
    <p:extLst>
      <p:ext uri="{BB962C8B-B14F-4D97-AF65-F5344CB8AC3E}">
        <p14:creationId xmlns:p14="http://schemas.microsoft.com/office/powerpoint/2010/main" val="212985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C71491FA-8F3E-442E-8B68-E1087D1A2E29}" type="datetimeFigureOut">
              <a:rPr lang="en-US" smtClean="0"/>
              <a:t>3/7/2018</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E4145FD6-D1B4-4F82-9867-A314FDDFEA79}" type="slidenum">
              <a:rPr lang="en-US" smtClean="0"/>
              <a:t>‹#›</a:t>
            </a:fld>
            <a:endParaRPr lang="en-US"/>
          </a:p>
        </p:txBody>
      </p:sp>
    </p:spTree>
    <p:extLst>
      <p:ext uri="{BB962C8B-B14F-4D97-AF65-F5344CB8AC3E}">
        <p14:creationId xmlns:p14="http://schemas.microsoft.com/office/powerpoint/2010/main" val="2255597272"/>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merriam-webster.com/dictionary/mantra" TargetMode="External"/><Relationship Id="rId2" Type="http://schemas.openxmlformats.org/officeDocument/2006/relationships/hyperlink" Target="https://www.merriam-webster.com/dictionary/contemplation" TargetMode="External"/><Relationship Id="rId1" Type="http://schemas.openxmlformats.org/officeDocument/2006/relationships/slideLayout" Target="../slideLayouts/slideLayout2.xml"/><Relationship Id="rId5" Type="http://schemas.openxmlformats.org/officeDocument/2006/relationships/hyperlink" Target="https://www.merriam-webster.com/dictionary/purpose" TargetMode="External"/><Relationship Id="rId4" Type="http://schemas.openxmlformats.org/officeDocument/2006/relationships/hyperlink" Target="https://www.merriam-webster.com/dictionary/inten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Meditation</a:t>
            </a:r>
            <a:endParaRPr lang="en-US" dirty="0"/>
          </a:p>
        </p:txBody>
      </p:sp>
      <p:sp>
        <p:nvSpPr>
          <p:cNvPr id="3" name="Subtitle 2"/>
          <p:cNvSpPr>
            <a:spLocks noGrp="1"/>
          </p:cNvSpPr>
          <p:nvPr>
            <p:ph type="subTitle" idx="1"/>
          </p:nvPr>
        </p:nvSpPr>
        <p:spPr/>
        <p:txBody>
          <a:bodyPr/>
          <a:lstStyle/>
          <a:p>
            <a:r>
              <a:rPr lang="en-US" dirty="0" smtClean="0"/>
              <a:t>What, Why, How</a:t>
            </a:r>
            <a:endParaRPr lang="en-US" dirty="0"/>
          </a:p>
        </p:txBody>
      </p:sp>
    </p:spTree>
    <p:extLst>
      <p:ext uri="{BB962C8B-B14F-4D97-AF65-F5344CB8AC3E}">
        <p14:creationId xmlns:p14="http://schemas.microsoft.com/office/powerpoint/2010/main" val="98205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But, what if…</a:t>
            </a:r>
            <a:endParaRPr lang="en-US" dirty="0"/>
          </a:p>
        </p:txBody>
      </p:sp>
      <p:sp>
        <p:nvSpPr>
          <p:cNvPr id="10" name="Content Placeholder 9"/>
          <p:cNvSpPr>
            <a:spLocks noGrp="1"/>
          </p:cNvSpPr>
          <p:nvPr>
            <p:ph idx="1"/>
          </p:nvPr>
        </p:nvSpPr>
        <p:spPr>
          <a:effectLst/>
        </p:spPr>
        <p:txBody>
          <a:bodyPr/>
          <a:lstStyle/>
          <a:p>
            <a:r>
              <a:rPr lang="en-US" dirty="0" smtClean="0"/>
              <a:t>What if my mind wanders?</a:t>
            </a:r>
          </a:p>
          <a:p>
            <a:r>
              <a:rPr lang="en-US" dirty="0" smtClean="0"/>
              <a:t>What if I don’t have a lot of time?</a:t>
            </a:r>
          </a:p>
          <a:p>
            <a:r>
              <a:rPr lang="en-US" dirty="0" smtClean="0"/>
              <a:t>What if I don’t know what I’m doing?</a:t>
            </a:r>
          </a:p>
          <a:p>
            <a:r>
              <a:rPr lang="en-US" dirty="0" smtClean="0"/>
              <a:t>What if I’m doing it wrong? </a:t>
            </a:r>
          </a:p>
          <a:p>
            <a:endParaRPr lang="en-US" dirty="0"/>
          </a:p>
          <a:p>
            <a:r>
              <a:rPr lang="en-US" sz="2800" dirty="0">
                <a:solidFill>
                  <a:srgbClr val="00B0F0"/>
                </a:solidFill>
              </a:rPr>
              <a:t>Don’t worry about </a:t>
            </a:r>
            <a:r>
              <a:rPr lang="en-US" sz="2800" dirty="0" smtClean="0">
                <a:solidFill>
                  <a:srgbClr val="00B0F0"/>
                </a:solidFill>
              </a:rPr>
              <a:t>“what if” questions! </a:t>
            </a:r>
            <a:endParaRPr lang="en-US" sz="2800" dirty="0">
              <a:solidFill>
                <a:srgbClr val="00B0F0"/>
              </a:solidFill>
            </a:endParaRPr>
          </a:p>
          <a:p>
            <a:endParaRPr lang="en-US" dirty="0"/>
          </a:p>
        </p:txBody>
      </p:sp>
    </p:spTree>
    <p:extLst>
      <p:ext uri="{BB962C8B-B14F-4D97-AF65-F5344CB8AC3E}">
        <p14:creationId xmlns:p14="http://schemas.microsoft.com/office/powerpoint/2010/main" val="13886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my mind wanders?</a:t>
            </a:r>
            <a:endParaRPr lang="en-US" dirty="0"/>
          </a:p>
        </p:txBody>
      </p:sp>
      <p:sp>
        <p:nvSpPr>
          <p:cNvPr id="3" name="Content Placeholder 2"/>
          <p:cNvSpPr>
            <a:spLocks noGrp="1"/>
          </p:cNvSpPr>
          <p:nvPr>
            <p:ph idx="1"/>
          </p:nvPr>
        </p:nvSpPr>
        <p:spPr>
          <a:effectLst/>
        </p:spPr>
        <p:txBody>
          <a:bodyPr/>
          <a:lstStyle/>
          <a:p>
            <a:r>
              <a:rPr lang="en-US" dirty="0" smtClean="0"/>
              <a:t>If your mind wanders back to the grocery list, or on to a to-do list, or remembering that thing that happened with that one girl that one time, just acknowledge the thought and let it go. </a:t>
            </a:r>
          </a:p>
          <a:p>
            <a:r>
              <a:rPr lang="en-US" dirty="0" smtClean="0"/>
              <a:t>Meditation shouldn’t be stressful – that’s </a:t>
            </a:r>
            <a:r>
              <a:rPr lang="en-US" dirty="0" err="1" smtClean="0"/>
              <a:t>kinda</a:t>
            </a:r>
            <a:r>
              <a:rPr lang="en-US" dirty="0"/>
              <a:t> </a:t>
            </a:r>
            <a:r>
              <a:rPr lang="en-US" dirty="0" smtClean="0"/>
              <a:t>contrary to the idea</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7782" y="3294269"/>
            <a:ext cx="4674703" cy="3116469"/>
          </a:xfrm>
          <a:prstGeom prst="rect">
            <a:avLst/>
          </a:prstGeom>
        </p:spPr>
      </p:pic>
    </p:spTree>
    <p:extLst>
      <p:ext uri="{BB962C8B-B14F-4D97-AF65-F5344CB8AC3E}">
        <p14:creationId xmlns:p14="http://schemas.microsoft.com/office/powerpoint/2010/main" val="31530927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I don’t have a lot of time?</a:t>
            </a:r>
            <a:endParaRPr lang="en-US" dirty="0"/>
          </a:p>
        </p:txBody>
      </p:sp>
      <p:sp>
        <p:nvSpPr>
          <p:cNvPr id="3" name="Content Placeholder 2"/>
          <p:cNvSpPr>
            <a:spLocks noGrp="1"/>
          </p:cNvSpPr>
          <p:nvPr>
            <p:ph idx="1"/>
          </p:nvPr>
        </p:nvSpPr>
        <p:spPr>
          <a:xfrm>
            <a:off x="913795" y="1732449"/>
            <a:ext cx="10353762" cy="4273904"/>
          </a:xfrm>
          <a:effectLst/>
        </p:spPr>
        <p:txBody>
          <a:bodyPr>
            <a:normAutofit lnSpcReduction="10000"/>
          </a:bodyPr>
          <a:lstStyle/>
          <a:p>
            <a:r>
              <a:rPr lang="en-US" dirty="0" smtClean="0"/>
              <a:t>Depending on what you really want from your practice, you don’t NEED a lot of time!</a:t>
            </a:r>
          </a:p>
          <a:p>
            <a:r>
              <a:rPr lang="en-US" dirty="0" smtClean="0"/>
              <a:t>Check out an app or two</a:t>
            </a:r>
          </a:p>
          <a:p>
            <a:r>
              <a:rPr lang="en-US" dirty="0" smtClean="0"/>
              <a:t>Watch a video on </a:t>
            </a:r>
            <a:r>
              <a:rPr lang="en-US" dirty="0" err="1" smtClean="0"/>
              <a:t>Youtube</a:t>
            </a:r>
            <a:endParaRPr lang="en-US" dirty="0" smtClean="0"/>
          </a:p>
          <a:p>
            <a:r>
              <a:rPr lang="en-US" dirty="0" smtClean="0"/>
              <a:t>The Fitbit has a 2-20 minute “mindfulness” breathing exercise built in</a:t>
            </a:r>
          </a:p>
          <a:p>
            <a:endParaRPr lang="en-US" dirty="0"/>
          </a:p>
          <a:p>
            <a:r>
              <a:rPr lang="en-US" dirty="0" smtClean="0"/>
              <a:t>Even 2 minutes a day (or a week!) is better than none. </a:t>
            </a:r>
          </a:p>
          <a:p>
            <a:r>
              <a:rPr lang="en-US" dirty="0" smtClean="0"/>
              <a:t>Some sites:</a:t>
            </a:r>
          </a:p>
          <a:p>
            <a:pPr lvl="1"/>
            <a:r>
              <a:rPr lang="en-US" dirty="0" smtClean="0"/>
              <a:t>Mindful.org (articles about how and why and techniques, and brain research)</a:t>
            </a:r>
          </a:p>
          <a:p>
            <a:pPr lvl="1"/>
            <a:r>
              <a:rPr lang="en-US" dirty="0" smtClean="0"/>
              <a:t>Calm.com (website and app for soundscapes and guided meditations)</a:t>
            </a:r>
          </a:p>
          <a:p>
            <a:pPr lvl="1"/>
            <a:r>
              <a:rPr lang="en-US" dirty="0" smtClean="0"/>
              <a:t>How-to-meditate.org (largely Buddhist practices)</a:t>
            </a:r>
            <a:endParaRPr lang="en-US" dirty="0"/>
          </a:p>
          <a:p>
            <a:pPr lvl="1"/>
            <a:endParaRPr lang="en-US" dirty="0"/>
          </a:p>
        </p:txBody>
      </p:sp>
    </p:spTree>
    <p:extLst>
      <p:ext uri="{BB962C8B-B14F-4D97-AF65-F5344CB8AC3E}">
        <p14:creationId xmlns:p14="http://schemas.microsoft.com/office/powerpoint/2010/main" val="12343032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I don’t know what I’m doing?</a:t>
            </a:r>
            <a:endParaRPr lang="en-US" dirty="0"/>
          </a:p>
        </p:txBody>
      </p:sp>
      <p:sp>
        <p:nvSpPr>
          <p:cNvPr id="3" name="Content Placeholder 2"/>
          <p:cNvSpPr>
            <a:spLocks noGrp="1"/>
          </p:cNvSpPr>
          <p:nvPr>
            <p:ph idx="1"/>
          </p:nvPr>
        </p:nvSpPr>
        <p:spPr>
          <a:effectLst/>
        </p:spPr>
        <p:txBody>
          <a:bodyPr/>
          <a:lstStyle/>
          <a:p>
            <a:r>
              <a:rPr lang="en-US" sz="3200" dirty="0" smtClean="0">
                <a:solidFill>
                  <a:srgbClr val="00B0F0"/>
                </a:solidFill>
              </a:rPr>
              <a:t>Make it up. </a:t>
            </a:r>
          </a:p>
          <a:p>
            <a:r>
              <a:rPr lang="en-US" dirty="0" smtClean="0"/>
              <a:t>Meditation is deeply personal. This means you don’t need to know what you’re doing for it to be effective.</a:t>
            </a:r>
          </a:p>
          <a:p>
            <a:r>
              <a:rPr lang="en-US" dirty="0" smtClean="0"/>
              <a:t>Of course, there are certainly always ways to improve what you do, so reading through some resources might help. </a:t>
            </a:r>
          </a:p>
          <a:p>
            <a:r>
              <a:rPr lang="en-US" dirty="0" smtClean="0"/>
              <a:t>Also, ask. There are a LOT of people who practice meditation, not just pagans.</a:t>
            </a:r>
          </a:p>
          <a:p>
            <a:r>
              <a:rPr lang="en-US" dirty="0" smtClean="0"/>
              <a:t>There are a lot of types of meditation – find what works for you. </a:t>
            </a:r>
          </a:p>
          <a:p>
            <a:pPr marL="36900" indent="0">
              <a:buNone/>
            </a:pPr>
            <a:endParaRPr lang="en-US" dirty="0"/>
          </a:p>
        </p:txBody>
      </p:sp>
    </p:spTree>
    <p:extLst>
      <p:ext uri="{BB962C8B-B14F-4D97-AF65-F5344CB8AC3E}">
        <p14:creationId xmlns:p14="http://schemas.microsoft.com/office/powerpoint/2010/main" val="97858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I’m doing it wrong?!</a:t>
            </a:r>
            <a:endParaRPr lang="en-US" dirty="0"/>
          </a:p>
        </p:txBody>
      </p:sp>
      <p:sp>
        <p:nvSpPr>
          <p:cNvPr id="3" name="Content Placeholder 2"/>
          <p:cNvSpPr>
            <a:spLocks noGrp="1"/>
          </p:cNvSpPr>
          <p:nvPr>
            <p:ph idx="1"/>
          </p:nvPr>
        </p:nvSpPr>
        <p:spPr>
          <a:effectLst/>
        </p:spPr>
        <p:txBody>
          <a:bodyPr/>
          <a:lstStyle/>
          <a:p>
            <a:r>
              <a:rPr lang="en-US" dirty="0" smtClean="0"/>
              <a:t>You’re not! </a:t>
            </a:r>
          </a:p>
          <a:p>
            <a:r>
              <a:rPr lang="en-US" dirty="0" smtClean="0"/>
              <a:t>Unless you are trying to practice a very specific style of meditation (Yoga, Buddhist practice, etc.), you can’t really do it wrong. </a:t>
            </a:r>
          </a:p>
          <a:p>
            <a:r>
              <a:rPr lang="en-US" dirty="0" smtClean="0"/>
              <a:t>If you’re trying to practice a specific kind like that, definitely seek an instructor or a group or a class. </a:t>
            </a:r>
          </a:p>
          <a:p>
            <a:r>
              <a:rPr lang="en-US" dirty="0" smtClean="0"/>
              <a:t>If you feel like it’s ineffective:</a:t>
            </a:r>
          </a:p>
          <a:p>
            <a:pPr lvl="1"/>
            <a:r>
              <a:rPr lang="en-US" dirty="0" smtClean="0"/>
              <a:t>Be sure you’re not trying to rush a conclusion</a:t>
            </a:r>
          </a:p>
          <a:p>
            <a:pPr lvl="1"/>
            <a:r>
              <a:rPr lang="en-US" dirty="0" smtClean="0"/>
              <a:t>Define what “effective” is and make sure that’s reasonable</a:t>
            </a:r>
          </a:p>
          <a:p>
            <a:pPr lvl="1"/>
            <a:r>
              <a:rPr lang="en-US" dirty="0" smtClean="0"/>
              <a:t>Try a different approach or modify the goal</a:t>
            </a:r>
            <a:endParaRPr lang="en-US" dirty="0"/>
          </a:p>
        </p:txBody>
      </p:sp>
    </p:spTree>
    <p:extLst>
      <p:ext uri="{BB962C8B-B14F-4D97-AF65-F5344CB8AC3E}">
        <p14:creationId xmlns:p14="http://schemas.microsoft.com/office/powerpoint/2010/main" val="21480791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Conclusion</a:t>
            </a:r>
            <a:endParaRPr lang="en-US" dirty="0"/>
          </a:p>
        </p:txBody>
      </p:sp>
      <p:sp>
        <p:nvSpPr>
          <p:cNvPr id="3" name="Content Placeholder 2"/>
          <p:cNvSpPr>
            <a:spLocks noGrp="1"/>
          </p:cNvSpPr>
          <p:nvPr>
            <p:ph idx="1"/>
          </p:nvPr>
        </p:nvSpPr>
        <p:spPr>
          <a:effectLst/>
        </p:spPr>
        <p:txBody>
          <a:bodyPr/>
          <a:lstStyle/>
          <a:p>
            <a:r>
              <a:rPr lang="en-US" dirty="0" smtClean="0"/>
              <a:t>You get out of meditation what you put into it.</a:t>
            </a:r>
          </a:p>
          <a:p>
            <a:r>
              <a:rPr lang="en-US" dirty="0" smtClean="0"/>
              <a:t>You don’t have to do it any particular way – whatever works for you is good.</a:t>
            </a:r>
          </a:p>
          <a:p>
            <a:r>
              <a:rPr lang="en-US" dirty="0" smtClean="0"/>
              <a:t>You don’t even need to have a *very* specific purpose – you can have general purposes</a:t>
            </a:r>
          </a:p>
          <a:p>
            <a:pPr lvl="1"/>
            <a:r>
              <a:rPr lang="en-US" dirty="0" smtClean="0"/>
              <a:t>You can also just take the time to breathe.</a:t>
            </a:r>
          </a:p>
          <a:p>
            <a:r>
              <a:rPr lang="en-US" dirty="0" smtClean="0"/>
              <a:t>Be picky when choosing guided meditations. </a:t>
            </a:r>
          </a:p>
          <a:p>
            <a:r>
              <a:rPr lang="en-US" dirty="0" smtClean="0"/>
              <a:t>Make time to do it. Just 2 minutes can make a huge difference.</a:t>
            </a:r>
          </a:p>
          <a:p>
            <a:endParaRPr lang="en-US" dirty="0"/>
          </a:p>
          <a:p>
            <a:r>
              <a:rPr lang="en-US" dirty="0" smtClean="0"/>
              <a:t>Thoughts? Suggestions? What works for you?</a:t>
            </a:r>
          </a:p>
          <a:p>
            <a:endParaRPr lang="en-US" dirty="0"/>
          </a:p>
        </p:txBody>
      </p:sp>
    </p:spTree>
    <p:extLst>
      <p:ext uri="{BB962C8B-B14F-4D97-AF65-F5344CB8AC3E}">
        <p14:creationId xmlns:p14="http://schemas.microsoft.com/office/powerpoint/2010/main" val="11506943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meditation?</a:t>
            </a:r>
            <a:endParaRPr lang="en-US" dirty="0"/>
          </a:p>
        </p:txBody>
      </p:sp>
      <p:sp>
        <p:nvSpPr>
          <p:cNvPr id="3" name="Content Placeholder 2"/>
          <p:cNvSpPr>
            <a:spLocks noGrp="1"/>
          </p:cNvSpPr>
          <p:nvPr>
            <p:ph idx="1"/>
          </p:nvPr>
        </p:nvSpPr>
        <p:spPr/>
        <p:txBody>
          <a:bodyPr/>
          <a:lstStyle/>
          <a:p>
            <a:pPr marL="36900" indent="0">
              <a:buNone/>
            </a:pPr>
            <a:r>
              <a:rPr lang="en-US" dirty="0" smtClean="0">
                <a:effectLst/>
              </a:rPr>
              <a:t>meditate</a:t>
            </a:r>
          </a:p>
          <a:p>
            <a:r>
              <a:rPr lang="en-US" dirty="0" smtClean="0">
                <a:effectLst/>
              </a:rPr>
              <a:t>intransitive </a:t>
            </a:r>
            <a:r>
              <a:rPr lang="en-US" dirty="0">
                <a:effectLst/>
              </a:rPr>
              <a:t>verb</a:t>
            </a:r>
          </a:p>
          <a:p>
            <a:pPr lvl="1"/>
            <a:r>
              <a:rPr lang="en-US" b="1" dirty="0">
                <a:effectLst/>
              </a:rPr>
              <a:t>1</a:t>
            </a:r>
            <a:r>
              <a:rPr lang="en-US" dirty="0">
                <a:effectLst/>
              </a:rPr>
              <a:t>:to engage in </a:t>
            </a:r>
            <a:r>
              <a:rPr lang="en-US" dirty="0">
                <a:effectLst/>
                <a:hlinkClick r:id="rId2"/>
              </a:rPr>
              <a:t>contemplation</a:t>
            </a:r>
            <a:r>
              <a:rPr lang="en-US" dirty="0">
                <a:effectLst/>
              </a:rPr>
              <a:t> or reflection He </a:t>
            </a:r>
            <a:r>
              <a:rPr lang="en-US" i="1" dirty="0">
                <a:effectLst/>
              </a:rPr>
              <a:t>meditated</a:t>
            </a:r>
            <a:r>
              <a:rPr lang="en-US" dirty="0">
                <a:effectLst/>
              </a:rPr>
              <a:t> long and hard before announcing his decision.</a:t>
            </a:r>
          </a:p>
          <a:p>
            <a:pPr lvl="1"/>
            <a:r>
              <a:rPr lang="en-US" b="1" dirty="0">
                <a:effectLst/>
              </a:rPr>
              <a:t>2</a:t>
            </a:r>
            <a:r>
              <a:rPr lang="en-US" dirty="0">
                <a:effectLst/>
              </a:rPr>
              <a:t>:to engage in mental exercise (such as concentration on one's breathing or repetition of a </a:t>
            </a:r>
            <a:r>
              <a:rPr lang="en-US" dirty="0">
                <a:effectLst/>
                <a:hlinkClick r:id="rId3"/>
              </a:rPr>
              <a:t>mantra</a:t>
            </a:r>
            <a:r>
              <a:rPr lang="en-US" dirty="0">
                <a:effectLst/>
              </a:rPr>
              <a:t>) for the purpose of reaching a heightened level of spiritual awareness</a:t>
            </a:r>
          </a:p>
          <a:p>
            <a:r>
              <a:rPr lang="en-US" dirty="0">
                <a:effectLst/>
              </a:rPr>
              <a:t>transitive verb</a:t>
            </a:r>
          </a:p>
          <a:p>
            <a:pPr lvl="1"/>
            <a:r>
              <a:rPr lang="en-US" b="1" dirty="0">
                <a:effectLst/>
              </a:rPr>
              <a:t>1</a:t>
            </a:r>
            <a:r>
              <a:rPr lang="en-US" dirty="0">
                <a:effectLst/>
              </a:rPr>
              <a:t>:to focus one's thoughts on :reflect on or ponder over He was </a:t>
            </a:r>
            <a:r>
              <a:rPr lang="en-US" i="1" dirty="0">
                <a:effectLst/>
              </a:rPr>
              <a:t>meditating</a:t>
            </a:r>
            <a:r>
              <a:rPr lang="en-US" dirty="0">
                <a:effectLst/>
              </a:rPr>
              <a:t> his past achievements.</a:t>
            </a:r>
          </a:p>
          <a:p>
            <a:pPr lvl="1"/>
            <a:r>
              <a:rPr lang="en-US" b="1" dirty="0">
                <a:effectLst/>
              </a:rPr>
              <a:t>2</a:t>
            </a:r>
            <a:r>
              <a:rPr lang="en-US" dirty="0">
                <a:effectLst/>
              </a:rPr>
              <a:t>:to plan or project in the mind :</a:t>
            </a:r>
            <a:r>
              <a:rPr lang="en-US" cap="small" dirty="0">
                <a:effectLst/>
                <a:hlinkClick r:id="rId4"/>
              </a:rPr>
              <a:t>intend</a:t>
            </a:r>
            <a:r>
              <a:rPr lang="en-US" dirty="0">
                <a:effectLst/>
              </a:rPr>
              <a:t>, </a:t>
            </a:r>
            <a:r>
              <a:rPr lang="en-US" cap="small" dirty="0">
                <a:effectLst/>
                <a:hlinkClick r:id="rId5"/>
              </a:rPr>
              <a:t>purpose</a:t>
            </a:r>
            <a:r>
              <a:rPr lang="en-US" dirty="0">
                <a:effectLst/>
              </a:rPr>
              <a:t> He was </a:t>
            </a:r>
            <a:r>
              <a:rPr lang="en-US" i="1" dirty="0">
                <a:effectLst/>
              </a:rPr>
              <a:t>meditating</a:t>
            </a:r>
            <a:r>
              <a:rPr lang="en-US" dirty="0">
                <a:effectLst/>
              </a:rPr>
              <a:t> revenge.</a:t>
            </a:r>
          </a:p>
          <a:p>
            <a:endParaRPr lang="en-US" dirty="0"/>
          </a:p>
        </p:txBody>
      </p:sp>
    </p:spTree>
    <p:extLst>
      <p:ext uri="{BB962C8B-B14F-4D97-AF65-F5344CB8AC3E}">
        <p14:creationId xmlns:p14="http://schemas.microsoft.com/office/powerpoint/2010/main" val="33060436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Okay, but what is meditation?</a:t>
            </a:r>
            <a:endParaRPr lang="en-US" dirty="0"/>
          </a:p>
        </p:txBody>
      </p:sp>
      <p:sp>
        <p:nvSpPr>
          <p:cNvPr id="3" name="Content Placeholder 2"/>
          <p:cNvSpPr>
            <a:spLocks noGrp="1"/>
          </p:cNvSpPr>
          <p:nvPr>
            <p:ph idx="1"/>
          </p:nvPr>
        </p:nvSpPr>
        <p:spPr>
          <a:effectLst/>
        </p:spPr>
        <p:txBody>
          <a:bodyPr/>
          <a:lstStyle/>
          <a:p>
            <a:r>
              <a:rPr lang="en-US" dirty="0" smtClean="0"/>
              <a:t>Meditation is a practice</a:t>
            </a:r>
          </a:p>
          <a:p>
            <a:r>
              <a:rPr lang="en-US" dirty="0" smtClean="0"/>
              <a:t>Meditation has a goal (of some kind)</a:t>
            </a:r>
          </a:p>
          <a:p>
            <a:r>
              <a:rPr lang="en-US" dirty="0" smtClean="0"/>
              <a:t>Meditation is unique to each person</a:t>
            </a:r>
          </a:p>
          <a:p>
            <a:r>
              <a:rPr lang="en-US" dirty="0" smtClean="0"/>
              <a:t>It can be used for a variety of reasons, and accomplished in a variety of ways.</a:t>
            </a:r>
          </a:p>
          <a:p>
            <a:r>
              <a:rPr lang="en-US" dirty="0" smtClean="0"/>
              <a:t>Meditation can be used to change modes of consciousness, potentially transcendence</a:t>
            </a:r>
          </a:p>
          <a:p>
            <a:endParaRPr lang="en-US" dirty="0"/>
          </a:p>
        </p:txBody>
      </p:sp>
    </p:spTree>
    <p:extLst>
      <p:ext uri="{BB962C8B-B14F-4D97-AF65-F5344CB8AC3E}">
        <p14:creationId xmlns:p14="http://schemas.microsoft.com/office/powerpoint/2010/main" val="418659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would I want to meditate?</a:t>
            </a:r>
            <a:endParaRPr lang="en-US" dirty="0"/>
          </a:p>
        </p:txBody>
      </p:sp>
      <p:sp>
        <p:nvSpPr>
          <p:cNvPr id="3" name="Content Placeholder 2"/>
          <p:cNvSpPr>
            <a:spLocks noGrp="1"/>
          </p:cNvSpPr>
          <p:nvPr>
            <p:ph idx="1"/>
          </p:nvPr>
        </p:nvSpPr>
        <p:spPr>
          <a:effectLst/>
        </p:spPr>
        <p:txBody>
          <a:bodyPr/>
          <a:lstStyle/>
          <a:p>
            <a:r>
              <a:rPr lang="en-US" dirty="0" smtClean="0"/>
              <a:t>To clear your mind</a:t>
            </a:r>
          </a:p>
          <a:p>
            <a:r>
              <a:rPr lang="en-US" dirty="0" smtClean="0"/>
              <a:t>To work through a problem</a:t>
            </a:r>
          </a:p>
          <a:p>
            <a:r>
              <a:rPr lang="en-US" dirty="0" smtClean="0"/>
              <a:t>To find inspiration</a:t>
            </a:r>
          </a:p>
          <a:p>
            <a:r>
              <a:rPr lang="en-US" dirty="0" smtClean="0"/>
              <a:t>To calm your mind and body</a:t>
            </a:r>
          </a:p>
          <a:p>
            <a:pPr lvl="1"/>
            <a:r>
              <a:rPr lang="en-US" dirty="0" smtClean="0"/>
              <a:t>Research shows that fight or flight reactions (in the amygdala) are significantly reduced by regular mindfulness practices</a:t>
            </a:r>
          </a:p>
          <a:p>
            <a:r>
              <a:rPr lang="en-US" dirty="0" smtClean="0"/>
              <a:t>To commune with your spiritual body</a:t>
            </a:r>
            <a:endParaRPr lang="en-US" dirty="0"/>
          </a:p>
        </p:txBody>
      </p:sp>
    </p:spTree>
    <p:extLst>
      <p:ext uri="{BB962C8B-B14F-4D97-AF65-F5344CB8AC3E}">
        <p14:creationId xmlns:p14="http://schemas.microsoft.com/office/powerpoint/2010/main" val="87878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Okay, so how do I do this thing?</a:t>
            </a:r>
            <a:endParaRPr lang="en-US" dirty="0"/>
          </a:p>
        </p:txBody>
      </p:sp>
      <p:sp>
        <p:nvSpPr>
          <p:cNvPr id="3" name="Content Placeholder 2"/>
          <p:cNvSpPr>
            <a:spLocks noGrp="1"/>
          </p:cNvSpPr>
          <p:nvPr>
            <p:ph idx="1"/>
          </p:nvPr>
        </p:nvSpPr>
        <p:spPr>
          <a:xfrm>
            <a:off x="913795" y="1732449"/>
            <a:ext cx="6577251" cy="4787621"/>
          </a:xfrm>
          <a:effectLst/>
        </p:spPr>
        <p:txBody>
          <a:bodyPr>
            <a:normAutofit/>
          </a:bodyPr>
          <a:lstStyle/>
          <a:p>
            <a:r>
              <a:rPr lang="en-US" sz="2400" dirty="0" smtClean="0"/>
              <a:t>Sit with your back perfectly straight</a:t>
            </a:r>
          </a:p>
          <a:p>
            <a:r>
              <a:rPr lang="en-US" sz="2400" dirty="0" smtClean="0"/>
              <a:t>Breathe only through your nose</a:t>
            </a:r>
          </a:p>
          <a:p>
            <a:r>
              <a:rPr lang="en-US" sz="2400" dirty="0" smtClean="0"/>
              <a:t>Clear your mind of all thought</a:t>
            </a:r>
          </a:p>
          <a:p>
            <a:r>
              <a:rPr lang="en-US" sz="2400" dirty="0" smtClean="0"/>
              <a:t>Focus on the one area you want help with</a:t>
            </a:r>
          </a:p>
          <a:p>
            <a:r>
              <a:rPr lang="en-US" sz="2400" dirty="0" smtClean="0"/>
              <a:t>Place your hands in the appropriate mudra</a:t>
            </a:r>
          </a:p>
          <a:p>
            <a:r>
              <a:rPr lang="en-US" sz="2400" dirty="0" smtClean="0"/>
              <a:t>Just kidding…</a:t>
            </a:r>
          </a:p>
          <a:p>
            <a:pPr lvl="1"/>
            <a:r>
              <a:rPr lang="en-US" sz="2000" dirty="0" smtClean="0"/>
              <a:t>While that is one way to meditate, it’s most certainly not the only one! </a:t>
            </a:r>
          </a:p>
          <a:p>
            <a:r>
              <a:rPr lang="en-US" sz="2200" dirty="0" smtClean="0"/>
              <a:t>There are those who would tell you that it’s all about visualization – this is a </a:t>
            </a:r>
            <a:r>
              <a:rPr lang="en-US" sz="2200" smtClean="0"/>
              <a:t>personal </a:t>
            </a:r>
            <a:r>
              <a:rPr lang="en-US" sz="2200" smtClean="0"/>
              <a:t>choice!</a:t>
            </a:r>
            <a:endParaRPr lang="en-US" sz="22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1726340"/>
            <a:ext cx="3732056" cy="2784114"/>
          </a:xfrm>
          <a:prstGeom prst="rect">
            <a:avLst/>
          </a:prstGeom>
        </p:spPr>
      </p:pic>
    </p:spTree>
    <p:extLst>
      <p:ext uri="{BB962C8B-B14F-4D97-AF65-F5344CB8AC3E}">
        <p14:creationId xmlns:p14="http://schemas.microsoft.com/office/powerpoint/2010/main" val="121326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Visualization?</a:t>
            </a:r>
            <a:endParaRPr lang="en-US" dirty="0"/>
          </a:p>
        </p:txBody>
      </p:sp>
      <p:sp>
        <p:nvSpPr>
          <p:cNvPr id="3" name="Content Placeholder 2"/>
          <p:cNvSpPr>
            <a:spLocks noGrp="1"/>
          </p:cNvSpPr>
          <p:nvPr>
            <p:ph idx="1"/>
          </p:nvPr>
        </p:nvSpPr>
        <p:spPr>
          <a:effectLst/>
        </p:spPr>
        <p:txBody>
          <a:bodyPr/>
          <a:lstStyle/>
          <a:p>
            <a:r>
              <a:rPr lang="en-US" dirty="0" smtClean="0"/>
              <a:t>Using your “mind’s eye” to see or create something.</a:t>
            </a:r>
          </a:p>
          <a:p>
            <a:r>
              <a:rPr lang="en-US" dirty="0" smtClean="0"/>
              <a:t>For instance, if I say “visualize a cone of ice cream,” you should be able to see a cone of ice cream in your head, even if you don’t have one in front of you.</a:t>
            </a:r>
          </a:p>
          <a:p>
            <a:pPr lvl="1"/>
            <a:r>
              <a:rPr lang="en-US" dirty="0" smtClean="0"/>
              <a:t>The more general the image, the more personal the visualization. “Visualize ice cream” </a:t>
            </a:r>
          </a:p>
          <a:p>
            <a:pPr lvl="1"/>
            <a:r>
              <a:rPr lang="en-US" dirty="0" smtClean="0"/>
              <a:t>If you want something specific, visualize the specifics*</a:t>
            </a:r>
          </a:p>
          <a:p>
            <a:r>
              <a:rPr lang="en-US" dirty="0" smtClean="0"/>
              <a:t>It doesn’t need to be pictures. If I say “Ice Cream” and you see the words floating in front of you, or on a piece of paper in the air in front of you, that’s a visualization.</a:t>
            </a:r>
          </a:p>
          <a:p>
            <a:r>
              <a:rPr lang="en-US" dirty="0" smtClean="0"/>
              <a:t>You will often see or hear “visualize &lt;this thing&gt;” during meditations or in </a:t>
            </a:r>
            <a:r>
              <a:rPr lang="en-US" dirty="0" err="1" smtClean="0"/>
              <a:t>instructionals</a:t>
            </a:r>
            <a:r>
              <a:rPr lang="en-US" dirty="0" smtClean="0"/>
              <a:t>.</a:t>
            </a:r>
          </a:p>
          <a:p>
            <a:r>
              <a:rPr lang="en-US" dirty="0" smtClean="0"/>
              <a:t>Visualization doesn’t work for everyone, and it’s okay. Not everyone loves guided meditation for that very reason.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7220" y="1451000"/>
            <a:ext cx="8798561" cy="4935993"/>
          </a:xfrm>
          <a:prstGeom prst="rect">
            <a:avLst/>
          </a:prstGeom>
        </p:spPr>
      </p:pic>
    </p:spTree>
    <p:extLst>
      <p:ext uri="{BB962C8B-B14F-4D97-AF65-F5344CB8AC3E}">
        <p14:creationId xmlns:p14="http://schemas.microsoft.com/office/powerpoint/2010/main" val="167446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nodeType="clickEffect">
                                  <p:stCondLst>
                                    <p:cond delay="0"/>
                                  </p:stCondLst>
                                  <p:childTnLst>
                                    <p:anim calcmode="lin" valueType="num">
                                      <p:cBhvr>
                                        <p:cTn id="11" dur="500"/>
                                        <p:tgtEl>
                                          <p:spTgt spid="4"/>
                                        </p:tgtEl>
                                        <p:attrNameLst>
                                          <p:attrName>ppt_w</p:attrName>
                                        </p:attrNameLst>
                                      </p:cBhvr>
                                      <p:tavLst>
                                        <p:tav tm="0">
                                          <p:val>
                                            <p:strVal val="ppt_w"/>
                                          </p:val>
                                        </p:tav>
                                        <p:tav tm="100000">
                                          <p:val>
                                            <p:fltVal val="0"/>
                                          </p:val>
                                        </p:tav>
                                      </p:tavLst>
                                    </p:anim>
                                    <p:anim calcmode="lin" valueType="num">
                                      <p:cBhvr>
                                        <p:cTn id="12" dur="500"/>
                                        <p:tgtEl>
                                          <p:spTgt spid="4"/>
                                        </p:tgtEl>
                                        <p:attrNameLst>
                                          <p:attrName>ppt_h</p:attrName>
                                        </p:attrNameLst>
                                      </p:cBhvr>
                                      <p:tavLst>
                                        <p:tav tm="0">
                                          <p:val>
                                            <p:strVal val="ppt_h"/>
                                          </p:val>
                                        </p:tav>
                                        <p:tav tm="100000">
                                          <p:val>
                                            <p:fltVal val="0"/>
                                          </p:val>
                                        </p:tav>
                                      </p:tavLst>
                                    </p:anim>
                                    <p:animEffect transition="out" filter="fad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pick?</a:t>
            </a:r>
            <a:endParaRPr lang="en-US" dirty="0"/>
          </a:p>
        </p:txBody>
      </p:sp>
      <p:sp>
        <p:nvSpPr>
          <p:cNvPr id="3" name="Content Placeholder 2"/>
          <p:cNvSpPr>
            <a:spLocks noGrp="1"/>
          </p:cNvSpPr>
          <p:nvPr>
            <p:ph idx="1"/>
          </p:nvPr>
        </p:nvSpPr>
        <p:spPr>
          <a:effectLst/>
        </p:spPr>
        <p:txBody>
          <a:bodyPr/>
          <a:lstStyle/>
          <a:p>
            <a:r>
              <a:rPr lang="en-US" dirty="0" smtClean="0"/>
              <a:t>The first question you should ask yourself:</a:t>
            </a:r>
          </a:p>
          <a:p>
            <a:pPr lvl="1"/>
            <a:r>
              <a:rPr lang="en-US" sz="2800" dirty="0" smtClean="0">
                <a:solidFill>
                  <a:srgbClr val="00B0F0"/>
                </a:solidFill>
              </a:rPr>
              <a:t>What do I want to get out of this? </a:t>
            </a:r>
          </a:p>
          <a:p>
            <a:r>
              <a:rPr lang="en-US" dirty="0" smtClean="0"/>
              <a:t>Then, ask yourself:</a:t>
            </a:r>
          </a:p>
          <a:p>
            <a:pPr lvl="1"/>
            <a:r>
              <a:rPr lang="en-US" sz="2800" dirty="0" smtClean="0">
                <a:solidFill>
                  <a:srgbClr val="00B0F0"/>
                </a:solidFill>
              </a:rPr>
              <a:t>What will be the most effective way to achieve this?</a:t>
            </a:r>
          </a:p>
          <a:p>
            <a:r>
              <a:rPr lang="en-US" dirty="0" smtClean="0"/>
              <a:t>And hopefully, you don’t pressure yourself with:</a:t>
            </a:r>
          </a:p>
          <a:p>
            <a:pPr lvl="1"/>
            <a:r>
              <a:rPr lang="en-US" sz="2400" dirty="0" smtClean="0">
                <a:solidFill>
                  <a:srgbClr val="EE7EE1"/>
                </a:solidFill>
              </a:rPr>
              <a:t>How long will it take to get an answer?</a:t>
            </a:r>
            <a:endParaRPr lang="en-US" sz="2400" dirty="0">
              <a:solidFill>
                <a:srgbClr val="EE7EE1"/>
              </a:solidFill>
            </a:endParaRPr>
          </a:p>
        </p:txBody>
      </p:sp>
    </p:spTree>
    <p:extLst>
      <p:ext uri="{BB962C8B-B14F-4D97-AF65-F5344CB8AC3E}">
        <p14:creationId xmlns:p14="http://schemas.microsoft.com/office/powerpoint/2010/main" val="7114884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really – how??</a:t>
            </a:r>
            <a:endParaRPr lang="en-US" dirty="0"/>
          </a:p>
        </p:txBody>
      </p:sp>
      <p:sp>
        <p:nvSpPr>
          <p:cNvPr id="3" name="Content Placeholder 2"/>
          <p:cNvSpPr>
            <a:spLocks noGrp="1"/>
          </p:cNvSpPr>
          <p:nvPr>
            <p:ph idx="1"/>
          </p:nvPr>
        </p:nvSpPr>
        <p:spPr>
          <a:effectLst/>
        </p:spPr>
        <p:txBody>
          <a:bodyPr/>
          <a:lstStyle/>
          <a:p>
            <a:r>
              <a:rPr lang="en-US" dirty="0" smtClean="0"/>
              <a:t>There are many types of meditation:</a:t>
            </a:r>
          </a:p>
          <a:p>
            <a:pPr lvl="1"/>
            <a:r>
              <a:rPr lang="en-US" dirty="0" smtClean="0"/>
              <a:t>There’s the yoga style meditative practice hinted at in the previous slide</a:t>
            </a:r>
          </a:p>
          <a:p>
            <a:pPr lvl="1"/>
            <a:r>
              <a:rPr lang="en-US" dirty="0" smtClean="0"/>
              <a:t>Mindfulness meditation</a:t>
            </a:r>
          </a:p>
          <a:p>
            <a:pPr lvl="1"/>
            <a:r>
              <a:rPr lang="en-US" dirty="0" smtClean="0"/>
              <a:t>Mindfulness-Based Stress Reduction</a:t>
            </a:r>
          </a:p>
          <a:p>
            <a:pPr lvl="1"/>
            <a:r>
              <a:rPr lang="en-US" dirty="0" smtClean="0"/>
              <a:t>Retreat</a:t>
            </a:r>
          </a:p>
          <a:p>
            <a:pPr lvl="1"/>
            <a:r>
              <a:rPr lang="en-US" dirty="0" smtClean="0"/>
              <a:t>Insight (or “inner work”)</a:t>
            </a:r>
          </a:p>
          <a:p>
            <a:pPr lvl="1"/>
            <a:r>
              <a:rPr lang="en-US" dirty="0" smtClean="0"/>
              <a:t>Guided Meditation</a:t>
            </a:r>
          </a:p>
          <a:p>
            <a:pPr lvl="1"/>
            <a:r>
              <a:rPr lang="en-US" dirty="0" smtClean="0"/>
              <a:t>Wandering (Aimless Wandering)</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4437" y="2586691"/>
            <a:ext cx="4689945" cy="314617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943" y="2675614"/>
            <a:ext cx="6518744" cy="3675490"/>
          </a:xfrm>
          <a:prstGeom prst="rect">
            <a:avLst/>
          </a:prstGeom>
        </p:spPr>
      </p:pic>
    </p:spTree>
    <p:extLst>
      <p:ext uri="{BB962C8B-B14F-4D97-AF65-F5344CB8AC3E}">
        <p14:creationId xmlns:p14="http://schemas.microsoft.com/office/powerpoint/2010/main" val="309572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par>
                                <p:cTn id="14" presetID="10" presetClass="exit" presetSubtype="0" fill="hold" nodeType="withEffect">
                                  <p:stCondLst>
                                    <p:cond delay="0"/>
                                  </p:stCondLst>
                                  <p:childTnLst>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par>
                                <p:cTn id="35" presetID="10" presetClass="exit" presetSubtype="0" fill="hold" nodeType="withEffect">
                                  <p:stCondLst>
                                    <p:cond delay="0"/>
                                  </p:stCondLst>
                                  <p:childTnLst>
                                    <p:animEffect transition="out" filter="fade">
                                      <p:cBhvr>
                                        <p:cTn id="36" dur="500"/>
                                        <p:tgtEl>
                                          <p:spTgt spid="5"/>
                                        </p:tgtEl>
                                      </p:cBhvr>
                                    </p:animEffect>
                                    <p:set>
                                      <p:cBhvr>
                                        <p:cTn id="37" dur="1" fill="hold">
                                          <p:stCondLst>
                                            <p:cond delay="499"/>
                                          </p:stCondLst>
                                        </p:cTn>
                                        <p:tgtEl>
                                          <p:spTgt spid="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type </a:t>
            </a:r>
            <a:r>
              <a:rPr lang="en-US" dirty="0"/>
              <a:t>of meditation </a:t>
            </a:r>
            <a:r>
              <a:rPr lang="en-US" dirty="0" smtClean="0"/>
              <a:t>makes </a:t>
            </a:r>
            <a:r>
              <a:rPr lang="en-US" dirty="0"/>
              <a:t>sense to </a:t>
            </a:r>
            <a:r>
              <a:rPr lang="en-US" dirty="0" smtClean="0"/>
              <a:t>you?</a:t>
            </a:r>
            <a:endParaRPr lang="en-US" dirty="0"/>
          </a:p>
        </p:txBody>
      </p:sp>
      <p:sp>
        <p:nvSpPr>
          <p:cNvPr id="3" name="Content Placeholder 2"/>
          <p:cNvSpPr>
            <a:spLocks noGrp="1"/>
          </p:cNvSpPr>
          <p:nvPr>
            <p:ph type="body" idx="1"/>
          </p:nvPr>
        </p:nvSpPr>
        <p:spPr>
          <a:xfrm>
            <a:off x="787211" y="1815375"/>
            <a:ext cx="4876344" cy="544884"/>
          </a:xfrm>
        </p:spPr>
        <p:txBody>
          <a:bodyPr/>
          <a:lstStyle/>
          <a:p>
            <a:pPr lvl="1"/>
            <a:r>
              <a:rPr lang="en-US" dirty="0" smtClean="0"/>
              <a:t>Ask yourself…</a:t>
            </a:r>
            <a:endParaRPr lang="en-US" dirty="0"/>
          </a:p>
        </p:txBody>
      </p:sp>
      <p:sp>
        <p:nvSpPr>
          <p:cNvPr id="4" name="Content Placeholder 3"/>
          <p:cNvSpPr>
            <a:spLocks noGrp="1"/>
          </p:cNvSpPr>
          <p:nvPr>
            <p:ph sz="half" idx="2"/>
          </p:nvPr>
        </p:nvSpPr>
        <p:spPr>
          <a:xfrm>
            <a:off x="787211" y="2360258"/>
            <a:ext cx="5113574" cy="3411063"/>
          </a:xfrm>
          <a:effectLst/>
        </p:spPr>
        <p:txBody>
          <a:bodyPr/>
          <a:lstStyle/>
          <a:p>
            <a:pPr lvl="1"/>
            <a:r>
              <a:rPr lang="en-US" sz="1800" dirty="0" smtClean="0"/>
              <a:t>Are </a:t>
            </a:r>
            <a:r>
              <a:rPr lang="en-US" sz="1800" dirty="0"/>
              <a:t>you able to sit still and not talk for hours?</a:t>
            </a:r>
          </a:p>
          <a:p>
            <a:pPr lvl="1"/>
            <a:r>
              <a:rPr lang="en-US" sz="1800" dirty="0"/>
              <a:t>Do you have a moving mind that needs a change in scenery?</a:t>
            </a:r>
          </a:p>
          <a:p>
            <a:pPr lvl="1"/>
            <a:r>
              <a:rPr lang="en-US" sz="1800" dirty="0"/>
              <a:t>Do you love to drive? </a:t>
            </a:r>
          </a:p>
          <a:p>
            <a:pPr lvl="1"/>
            <a:r>
              <a:rPr lang="en-US" sz="1800" dirty="0"/>
              <a:t>Are you able to get away to a retreat center?</a:t>
            </a:r>
          </a:p>
          <a:p>
            <a:pPr lvl="1"/>
            <a:r>
              <a:rPr lang="en-US" sz="1800" dirty="0"/>
              <a:t>Do you have problems maintaining </a:t>
            </a:r>
            <a:r>
              <a:rPr lang="en-US" sz="1800" dirty="0" smtClean="0"/>
              <a:t>focus, or do you NEED visualization?</a:t>
            </a:r>
            <a:endParaRPr lang="en-US" sz="1800" dirty="0"/>
          </a:p>
          <a:p>
            <a:pPr lvl="1"/>
            <a:endParaRPr lang="en-US" dirty="0"/>
          </a:p>
          <a:p>
            <a:endParaRPr lang="en-US" dirty="0"/>
          </a:p>
        </p:txBody>
      </p:sp>
      <p:sp>
        <p:nvSpPr>
          <p:cNvPr id="5" name="Text Placeholder 4"/>
          <p:cNvSpPr>
            <a:spLocks noGrp="1"/>
          </p:cNvSpPr>
          <p:nvPr>
            <p:ph type="body" sz="quarter" idx="3"/>
          </p:nvPr>
        </p:nvSpPr>
        <p:spPr>
          <a:xfrm>
            <a:off x="6354602" y="1825315"/>
            <a:ext cx="4895330" cy="544883"/>
          </a:xfrm>
        </p:spPr>
        <p:txBody>
          <a:bodyPr/>
          <a:lstStyle/>
          <a:p>
            <a:pPr algn="l"/>
            <a:r>
              <a:rPr lang="en-US" sz="2000" b="1" dirty="0" smtClean="0"/>
              <a:t>Then you might try…</a:t>
            </a:r>
            <a:endParaRPr lang="en-US" sz="2000" b="1" dirty="0"/>
          </a:p>
        </p:txBody>
      </p:sp>
      <p:sp>
        <p:nvSpPr>
          <p:cNvPr id="6" name="Content Placeholder 5"/>
          <p:cNvSpPr>
            <a:spLocks noGrp="1"/>
          </p:cNvSpPr>
          <p:nvPr>
            <p:ph sz="quarter" idx="4"/>
          </p:nvPr>
        </p:nvSpPr>
        <p:spPr>
          <a:xfrm>
            <a:off x="6354602" y="2370198"/>
            <a:ext cx="4895330" cy="3411063"/>
          </a:xfrm>
          <a:effectLst/>
        </p:spPr>
        <p:txBody>
          <a:bodyPr/>
          <a:lstStyle/>
          <a:p>
            <a:r>
              <a:rPr lang="en-US" dirty="0" smtClean="0"/>
              <a:t>Yoga </a:t>
            </a:r>
            <a:br>
              <a:rPr lang="en-US" dirty="0" smtClean="0"/>
            </a:br>
            <a:endParaRPr lang="en-US" dirty="0" smtClean="0"/>
          </a:p>
          <a:p>
            <a:r>
              <a:rPr lang="en-US" dirty="0" smtClean="0"/>
              <a:t>Aimless Walking (wandering) or Astral Projection</a:t>
            </a:r>
          </a:p>
          <a:p>
            <a:r>
              <a:rPr lang="en-US" dirty="0" smtClean="0"/>
              <a:t>Aimless Driving (or less aimless, but still..)</a:t>
            </a:r>
          </a:p>
          <a:p>
            <a:r>
              <a:rPr lang="en-US" dirty="0" smtClean="0"/>
              <a:t>Retreat / any type that speaks to you</a:t>
            </a:r>
            <a:br>
              <a:rPr lang="en-US" dirty="0" smtClean="0"/>
            </a:br>
            <a:endParaRPr lang="en-US" dirty="0" smtClean="0"/>
          </a:p>
          <a:p>
            <a:r>
              <a:rPr lang="en-US" dirty="0" smtClean="0"/>
              <a:t>Guided Meditation</a:t>
            </a:r>
            <a:endParaRPr lang="en-US" dirty="0"/>
          </a:p>
        </p:txBody>
      </p:sp>
    </p:spTree>
    <p:extLst>
      <p:ext uri="{BB962C8B-B14F-4D97-AF65-F5344CB8AC3E}">
        <p14:creationId xmlns:p14="http://schemas.microsoft.com/office/powerpoint/2010/main" val="421227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398</TotalTime>
  <Words>1512</Words>
  <Application>Microsoft Office PowerPoint</Application>
  <PresentationFormat>Widescreen</PresentationFormat>
  <Paragraphs>146</Paragraphs>
  <Slides>15</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Calibri</vt:lpstr>
      <vt:lpstr>Calisto MT</vt:lpstr>
      <vt:lpstr>Trebuchet MS</vt:lpstr>
      <vt:lpstr>Wingdings 2</vt:lpstr>
      <vt:lpstr>Slate</vt:lpstr>
      <vt:lpstr>Meditation</vt:lpstr>
      <vt:lpstr>What is meditation?</vt:lpstr>
      <vt:lpstr>Okay, but what is meditation?</vt:lpstr>
      <vt:lpstr>Why would I want to meditate?</vt:lpstr>
      <vt:lpstr>Okay, so how do I do this thing?</vt:lpstr>
      <vt:lpstr>What’s Visualization?</vt:lpstr>
      <vt:lpstr>How do I pick?</vt:lpstr>
      <vt:lpstr>So, really – how??</vt:lpstr>
      <vt:lpstr>What type of meditation makes sense to you?</vt:lpstr>
      <vt:lpstr>But, what if…</vt:lpstr>
      <vt:lpstr>What if my mind wanders?</vt:lpstr>
      <vt:lpstr>What if I don’t have a lot of time?</vt:lpstr>
      <vt:lpstr>What if I don’t know what I’m doing?</vt:lpstr>
      <vt:lpstr>What if I’m doing it wrong?!</vt:lpstr>
      <vt:lpstr>In Conclusion</vt:lpstr>
    </vt:vector>
  </TitlesOfParts>
  <Company>Texas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Meditation</dc:title>
  <dc:creator>Jones, Laura L</dc:creator>
  <cp:lastModifiedBy>Jones, Laura L</cp:lastModifiedBy>
  <cp:revision>19</cp:revision>
  <dcterms:created xsi:type="dcterms:W3CDTF">2017-10-17T14:19:10Z</dcterms:created>
  <dcterms:modified xsi:type="dcterms:W3CDTF">2018-03-07T16:11:32Z</dcterms:modified>
</cp:coreProperties>
</file>