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EE7A90-A389-470E-8472-A936C0F86667}" v="5" dt="2023-03-21T21:33:21.0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2009" autoAdjust="0"/>
  </p:normalViewPr>
  <p:slideViewPr>
    <p:cSldViewPr snapToGrid="0">
      <p:cViewPr>
        <p:scale>
          <a:sx n="75" d="100"/>
          <a:sy n="75" d="100"/>
        </p:scale>
        <p:origin x="1176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3415EB-FFF9-47EB-B7B0-77BDDEC72F25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C957A-C596-4E12-BC9E-69D6EE66F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68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Supporting </a:t>
            </a:r>
            <a:r>
              <a:rPr lang="en-US" dirty="0" err="1"/>
              <a:t>Youtube</a:t>
            </a:r>
            <a:r>
              <a:rPr lang="en-US" dirty="0"/>
              <a:t> playlist: https://youtube.com/playlist?list=PLpIzTlJQrhHuYPn-Dk9STNHKy9l_sZLn2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C957A-C596-4E12-BC9E-69D6EE66F9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939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Practice: the actual application or use of an idea, belief or method (as opposed to theories relating to it)</a:t>
            </a:r>
          </a:p>
          <a:p>
            <a:r>
              <a:rPr lang="en-US" dirty="0"/>
              <a:t>Ritual: ceremony consisting of a series of actions performed according to a prescribed order; or done as a religious or solemn rite; arising from convention or habit. </a:t>
            </a:r>
          </a:p>
          <a:p>
            <a:r>
              <a:rPr lang="en-US" dirty="0"/>
              <a:t>Devotional: break down to Devote – to give all or a large part of one’s time or resources to…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C957A-C596-4E12-BC9E-69D6EE66F9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65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1" i="0" dirty="0">
                <a:solidFill>
                  <a:srgbClr val="000000"/>
                </a:solidFill>
                <a:effectLst/>
                <a:latin typeface="gill-sans-nova"/>
              </a:rPr>
              <a:t>“Do I need permission to ‘perform’ music in a worship service?”</a:t>
            </a:r>
            <a:endParaRPr lang="en-US" b="0" i="0" dirty="0">
              <a:solidFill>
                <a:srgbClr val="000000"/>
              </a:solidFill>
              <a:effectLst/>
              <a:latin typeface="gill-sans-nova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gill-sans-nova"/>
              </a:rPr>
              <a:t>No.  You don’t need permission to perform music in worship.  This is specifically allowed in copyright law.  You cannot record this.</a:t>
            </a:r>
          </a:p>
          <a:p>
            <a:r>
              <a:rPr lang="en-US" dirty="0"/>
              <a:t>https://www.ucc.org/what-we-do/justice-local-church-ministries/local-church/music-and-liturgical-arts/music-arts_copyright-and-the-church/#:~:text=%E2%80%9CCopyright%E2%80%9D%20is%20the%20legal%20protection,from%20copyright%20law%20for%20churches.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C957A-C596-4E12-BC9E-69D6EE66F9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825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C957A-C596-4E12-BC9E-69D6EE66F9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2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C957A-C596-4E12-BC9E-69D6EE66F9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603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BDF3B-0EEF-F358-144D-E8F84B471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8E47D-71F9-85B2-44C8-20CB1B7907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F0448-6A45-CAC7-8563-8B7316C2B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6/30/2023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47A2A-6140-DFDC-0DB3-6B9E671C5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FD748-ABF0-1C62-F8B8-1663A40F9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290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90BEF-EB71-5125-F84E-12AA9DD19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5695B1-0939-76AE-E88C-EE7EF56CE3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36CE5-6ADB-AD51-935A-CB24183D8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6/30/2023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6DD7A-8934-B878-A3D2-3D6FF8C12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DA5A9-1D1A-1B62-8BFF-11627AB40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423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0D200E-0BF2-7F66-B6F6-C6DD03C599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7A584B-9524-7290-25FE-E3D8CE3F33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E8BFB2-C94B-A483-4733-3853A0B12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6/30/2023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E447F-55F2-CF07-E2E6-A991B2C85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54D18-4ECD-3166-6C02-EBBDD8EBC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670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moss on a log&#10;&#10;Description automatically generated with low confidence">
            <a:extLst>
              <a:ext uri="{FF2B5EF4-FFF2-40B4-BE49-F238E27FC236}">
                <a16:creationId xmlns:a16="http://schemas.microsoft.com/office/drawing/2014/main" id="{F9163132-34D8-B611-5D80-0B9E22C83A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"/>
          <a:stretch/>
        </p:blipFill>
        <p:spPr>
          <a:xfrm>
            <a:off x="1" y="-1"/>
            <a:ext cx="12191999" cy="69987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E3A975-F1A3-B28C-50E4-58665198A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94128-E09C-1EA2-03C4-8BEC971DD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FD105D-136A-A450-89F4-423EFA319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6/30/2023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2CE53-E3EE-034D-3104-8DD39FB65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87541-1884-5D59-AA51-A8985A8C6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796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64798-44DA-8B2E-D804-98898C665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475CD-C18A-D1BC-E25A-6DA14FD79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7127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ree, plant, green, bushes&#10;&#10;Description automatically generated">
            <a:extLst>
              <a:ext uri="{FF2B5EF4-FFF2-40B4-BE49-F238E27FC236}">
                <a16:creationId xmlns:a16="http://schemas.microsoft.com/office/drawing/2014/main" id="{A58347DB-9538-26DC-78C3-8FACDD6ED6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08" r="3082" b="1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7E732-11BD-7E18-69F5-BD573D48C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9BE40-3B6B-A8FA-7FA5-83431C283B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9F6C24-AC39-743D-D197-04BBCA6251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213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ree, plant, green, bushes&#10;&#10;Description automatically generated">
            <a:extLst>
              <a:ext uri="{FF2B5EF4-FFF2-40B4-BE49-F238E27FC236}">
                <a16:creationId xmlns:a16="http://schemas.microsoft.com/office/drawing/2014/main" id="{DE780EC9-2F96-6D09-D807-4139527CD3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08" r="3082" b="1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B4655D-89DC-F7AF-B4C2-F814D209A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249147-8B2A-BDFA-42DF-BC8ACBFAB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BBF8F4-334C-43B4-BB90-6E4916D96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EDA84-1A1C-7561-309A-7B329681F7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093D66-8057-FF35-9D27-EF863BEFAB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4129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ree, plant, green, bushes">
            <a:extLst>
              <a:ext uri="{FF2B5EF4-FFF2-40B4-BE49-F238E27FC236}">
                <a16:creationId xmlns:a16="http://schemas.microsoft.com/office/drawing/2014/main" id="{2316CFA6-9B53-E50C-05D3-668CF6935C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08" r="3082" b="1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48471A-D36A-F29C-66B7-EB8A033C6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CC602B-5C0C-F241-AF45-F0842F57B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6/30/2023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BB4711-2ACA-35C5-8A72-3DC17F7D6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2C0040-F19D-6C04-7F82-BF6395C91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402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985793-250F-C3BC-9E20-49569EA53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6/30/2023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9AFE0B-D217-B7E0-B04C-A6ADEDF9A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618169-8AA9-C9C4-67E5-5C329BE7F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966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2B5FC-5BEB-7792-11A2-53524CE43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67104-500A-B06D-D30E-95221EE86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A16FEB-22C9-5FA7-7B1D-DA8353EF0D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0642E4-A823-55A4-9ED6-E12F10A5A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A474-078D-4E9B-9B14-09A87B19DC46}" type="datetime1">
              <a:rPr lang="en-US" smtClean="0"/>
              <a:t>6/30/2023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0F039F-20F7-99F1-7093-0511B9EDF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414192-E76E-E00D-C0DC-A0BCAB93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542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76038-1A7B-9E2B-5396-9787D219A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13C8F6-8707-91A3-802E-10444604D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CBEB3-5C62-48D1-DA93-B34F7605A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A654EE-E6A6-E3D9-FD86-00AD3E12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D986-8816-4272-A432-0437A28A9828}" type="datetime1">
              <a:rPr lang="en-US" smtClean="0"/>
              <a:t>6/30/2023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8DE72C-B827-2F6D-24FD-0B13A521D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F952C1-5E9E-042A-F9D8-1B5561999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00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225882-109A-705D-4A88-EF29D6204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3997DA-1B54-CA82-5AB1-F39C1F63F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CBED1-E544-BC7C-9B6C-36606BCE9C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6E202-B606-4609-B914-27C9371A1F6D}" type="datetime1">
              <a:rPr lang="en-US" smtClean="0"/>
              <a:t>6/30/2023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73C24E-8C34-AEB0-DB48-F2BAE7F6F9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2476C8-B0F5-9485-E7CC-CFCBBD77B8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137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moss on a log&#10;&#10;Description automatically generated with low confidence">
            <a:extLst>
              <a:ext uri="{FF2B5EF4-FFF2-40B4-BE49-F238E27FC236}">
                <a16:creationId xmlns:a16="http://schemas.microsoft.com/office/drawing/2014/main" id="{80A1F8EA-3195-4FF1-1DE7-2DC90CE62E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"/>
          <a:stretch/>
        </p:blipFill>
        <p:spPr>
          <a:xfrm>
            <a:off x="1" y="-1"/>
            <a:ext cx="12191999" cy="69987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584683-4D07-2B76-9764-42D9EBD4E5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320" y="2731707"/>
            <a:ext cx="9144000" cy="2387600"/>
          </a:xfrm>
        </p:spPr>
        <p:txBody>
          <a:bodyPr/>
          <a:lstStyle/>
          <a:p>
            <a:pPr algn="l"/>
            <a:r>
              <a:rPr lang="en-US" b="1" dirty="0">
                <a:latin typeface="Sagona Book" panose="02020503050505020204" pitchFamily="18" charset="0"/>
              </a:rPr>
              <a:t>Music In Practice 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AA8CF8E5-C769-4AB1-828E-69EDD2268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5320" y="5211382"/>
            <a:ext cx="9144000" cy="1655762"/>
          </a:xfrm>
        </p:spPr>
        <p:txBody>
          <a:bodyPr/>
          <a:lstStyle/>
          <a:p>
            <a:pPr algn="l"/>
            <a:r>
              <a:rPr lang="en-US" b="1" cap="none" dirty="0">
                <a:latin typeface="Sagona Book" panose="02020503050505020204" pitchFamily="18" charset="0"/>
              </a:rPr>
              <a:t>How, What, and Why?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636745-49C5-A422-7345-2B9E9AEEDC88}"/>
              </a:ext>
            </a:extLst>
          </p:cNvPr>
          <p:cNvCxnSpPr/>
          <p:nvPr/>
        </p:nvCxnSpPr>
        <p:spPr>
          <a:xfrm>
            <a:off x="655320" y="5119307"/>
            <a:ext cx="67147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738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1BA11-3E27-F349-AD84-57BE590B9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agona Book" panose="02020503050505020204" pitchFamily="18" charset="0"/>
              </a:rPr>
              <a:t>More Chant Examples 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7FA875-0145-5F4E-99E3-45B662CFBC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t"/>
          <a:lstStyle/>
          <a:p>
            <a:r>
              <a:rPr lang="en-US" dirty="0">
                <a:latin typeface="Sagona Book" panose="02020503050505020204" pitchFamily="18" charset="0"/>
              </a:rPr>
              <a:t>Elements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AF353-D3CF-4398-4000-A144454572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Sagona Book" panose="02020503050505020204" pitchFamily="18" charset="0"/>
              </a:rPr>
              <a:t>The Earth, The Air… Return</a:t>
            </a:r>
          </a:p>
          <a:p>
            <a:r>
              <a:rPr lang="en-US" b="1" dirty="0">
                <a:latin typeface="Sagona Book" panose="02020503050505020204" pitchFamily="18" charset="0"/>
              </a:rPr>
              <a:t>Earth My Body</a:t>
            </a:r>
          </a:p>
          <a:p>
            <a:r>
              <a:rPr lang="en-US" b="1" dirty="0">
                <a:latin typeface="Sagona Book" panose="02020503050505020204" pitchFamily="18" charset="0"/>
              </a:rPr>
              <a:t>We Are a Circle (whole song)</a:t>
            </a:r>
          </a:p>
          <a:p>
            <a:r>
              <a:rPr lang="en-US" b="1" dirty="0">
                <a:latin typeface="Sagona Book" panose="02020503050505020204" pitchFamily="18" charset="0"/>
              </a:rPr>
              <a:t>Air I Am</a:t>
            </a:r>
          </a:p>
          <a:p>
            <a:r>
              <a:rPr lang="en-US" b="1" dirty="0">
                <a:latin typeface="Sagona Book" panose="02020503050505020204" pitchFamily="18" charset="0"/>
              </a:rPr>
              <a:t>When We Are Gone (</a:t>
            </a:r>
            <a:r>
              <a:rPr lang="en-US" b="1" dirty="0" err="1">
                <a:latin typeface="Sagona Book" panose="02020503050505020204" pitchFamily="18" charset="0"/>
              </a:rPr>
              <a:t>ish</a:t>
            </a:r>
            <a:r>
              <a:rPr lang="en-US" b="1" dirty="0">
                <a:latin typeface="Sagona Book" panose="02020503050505020204" pitchFamily="18" charset="0"/>
              </a:rPr>
              <a:t>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34C56E-8AE3-87C0-05B2-4E09FE2773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anchor="t"/>
          <a:lstStyle/>
          <a:p>
            <a:r>
              <a:rPr lang="en-US" dirty="0">
                <a:latin typeface="Sagona Book" panose="02020503050505020204" pitchFamily="18" charset="0"/>
              </a:rPr>
              <a:t>General use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1014B4-0709-FFEA-6CC6-09FA5198CB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788152" cy="3684588"/>
          </a:xfrm>
        </p:spPr>
        <p:txBody>
          <a:bodyPr>
            <a:normAutofit/>
          </a:bodyPr>
          <a:lstStyle/>
          <a:p>
            <a:r>
              <a:rPr lang="en-US" b="1" dirty="0">
                <a:latin typeface="Sagona Book" panose="02020503050505020204" pitchFamily="18" charset="0"/>
              </a:rPr>
              <a:t>She’s Been Waiting</a:t>
            </a:r>
          </a:p>
          <a:p>
            <a:r>
              <a:rPr lang="en-US" b="1" dirty="0">
                <a:latin typeface="Sagona Book" panose="02020503050505020204" pitchFamily="18" charset="0"/>
              </a:rPr>
              <a:t>Mother I Feel You</a:t>
            </a:r>
          </a:p>
          <a:p>
            <a:r>
              <a:rPr lang="en-US" b="1" dirty="0">
                <a:latin typeface="Sagona Book" panose="02020503050505020204" pitchFamily="18" charset="0"/>
              </a:rPr>
              <a:t>Cauldron of Changes</a:t>
            </a:r>
          </a:p>
          <a:p>
            <a:r>
              <a:rPr lang="en-US" b="1" dirty="0">
                <a:latin typeface="Sagona Book" panose="02020503050505020204" pitchFamily="18" charset="0"/>
              </a:rPr>
              <a:t>Earth Song (Turn the World Around)</a:t>
            </a:r>
          </a:p>
          <a:p>
            <a:r>
              <a:rPr lang="en-US" b="1" dirty="0">
                <a:latin typeface="Sagona Book" panose="02020503050505020204" pitchFamily="18" charset="0"/>
              </a:rPr>
              <a:t>We are the Flow</a:t>
            </a:r>
          </a:p>
          <a:p>
            <a:r>
              <a:rPr lang="en-US" b="1" dirty="0">
                <a:latin typeface="Sagona Book" panose="02020503050505020204" pitchFamily="18" charset="0"/>
              </a:rPr>
              <a:t>Mother of Darkness</a:t>
            </a:r>
          </a:p>
        </p:txBody>
      </p:sp>
    </p:spTree>
    <p:extLst>
      <p:ext uri="{BB962C8B-B14F-4D97-AF65-F5344CB8AC3E}">
        <p14:creationId xmlns:p14="http://schemas.microsoft.com/office/powerpoint/2010/main" val="2714619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1BA11-3E27-F349-AD84-57BE590B9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agona Book" panose="02020503050505020204" pitchFamily="18" charset="0"/>
              </a:rPr>
              <a:t>More “Pop” Music Examples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7FA875-0145-5F4E-99E3-45B662CFBC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t"/>
          <a:lstStyle/>
          <a:p>
            <a:r>
              <a:rPr lang="en-US" dirty="0">
                <a:latin typeface="Sagona Book" panose="02020503050505020204" pitchFamily="18" charset="0"/>
              </a:rPr>
              <a:t>General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AF353-D3CF-4398-4000-A144454572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latin typeface="Sagona Book" panose="02020503050505020204" pitchFamily="18" charset="0"/>
              </a:rPr>
              <a:t>I See Fire (Ed Sheeran)</a:t>
            </a:r>
          </a:p>
          <a:p>
            <a:r>
              <a:rPr lang="en-US" b="1" dirty="0">
                <a:latin typeface="Sagona Book" panose="02020503050505020204" pitchFamily="18" charset="0"/>
              </a:rPr>
              <a:t>Nexus (Dan Fogelberg)</a:t>
            </a:r>
          </a:p>
          <a:p>
            <a:r>
              <a:rPr lang="en-US" b="1" dirty="0">
                <a:latin typeface="Sagona Book" panose="02020503050505020204" pitchFamily="18" charset="0"/>
              </a:rPr>
              <a:t>Are you Ready to Fly? (Dune)</a:t>
            </a:r>
          </a:p>
          <a:p>
            <a:r>
              <a:rPr lang="en-US" b="1" dirty="0" err="1">
                <a:latin typeface="Sagona Book" panose="02020503050505020204" pitchFamily="18" charset="0"/>
              </a:rPr>
              <a:t>Loreena</a:t>
            </a:r>
            <a:r>
              <a:rPr lang="en-US" b="1" dirty="0">
                <a:latin typeface="Sagona Book" panose="02020503050505020204" pitchFamily="18" charset="0"/>
              </a:rPr>
              <a:t> </a:t>
            </a:r>
            <a:r>
              <a:rPr lang="en-US" b="1" dirty="0" err="1">
                <a:latin typeface="Sagona Book" panose="02020503050505020204" pitchFamily="18" charset="0"/>
              </a:rPr>
              <a:t>McKennitt</a:t>
            </a:r>
            <a:r>
              <a:rPr lang="en-US" b="1" dirty="0">
                <a:latin typeface="Sagona Book" panose="02020503050505020204" pitchFamily="18" charset="0"/>
              </a:rPr>
              <a:t> </a:t>
            </a:r>
          </a:p>
          <a:p>
            <a:r>
              <a:rPr lang="en-US" b="1" dirty="0">
                <a:latin typeface="Sagona Book" panose="02020503050505020204" pitchFamily="18" charset="0"/>
              </a:rPr>
              <a:t>Sex Magic?</a:t>
            </a:r>
          </a:p>
          <a:p>
            <a:pPr lvl="1"/>
            <a:r>
              <a:rPr lang="en-US" b="1" dirty="0">
                <a:latin typeface="Sagona Book" panose="02020503050505020204" pitchFamily="18" charset="0"/>
              </a:rPr>
              <a:t>Take me to Church (Hozier)</a:t>
            </a:r>
          </a:p>
          <a:p>
            <a:pPr lvl="1"/>
            <a:r>
              <a:rPr lang="en-US" b="1" dirty="0">
                <a:latin typeface="Sagona Book" panose="02020503050505020204" pitchFamily="18" charset="0"/>
              </a:rPr>
              <a:t>Enigma’s entire catalog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34C56E-8AE3-87C0-05B2-4E09FE2773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anchor="t"/>
          <a:lstStyle/>
          <a:p>
            <a:r>
              <a:rPr lang="en-US" dirty="0">
                <a:latin typeface="Sagona Book" panose="02020503050505020204" pitchFamily="18" charset="0"/>
              </a:rPr>
              <a:t>Christian Songs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1014B4-0709-FFEA-6CC6-09FA5198CB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788152" cy="3684588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latin typeface="Sagona Book" panose="02020503050505020204" pitchFamily="18" charset="0"/>
              </a:rPr>
              <a:t>Be Thou My Vision (Devotional)</a:t>
            </a:r>
          </a:p>
          <a:p>
            <a:r>
              <a:rPr lang="en-US" b="1" dirty="0">
                <a:latin typeface="Sagona Book" panose="02020503050505020204" pitchFamily="18" charset="0"/>
              </a:rPr>
              <a:t>May the Circle be Unbroken (Unity)</a:t>
            </a:r>
          </a:p>
          <a:p>
            <a:r>
              <a:rPr lang="en-US" b="1" dirty="0">
                <a:latin typeface="Sagona Book" panose="02020503050505020204" pitchFamily="18" charset="0"/>
              </a:rPr>
              <a:t>Oceans (Where Feet May Fail) (Devotional)</a:t>
            </a:r>
          </a:p>
          <a:p>
            <a:r>
              <a:rPr lang="en-US" b="1" dirty="0">
                <a:latin typeface="Sagona Book" panose="02020503050505020204" pitchFamily="18" charset="0"/>
              </a:rPr>
              <a:t>Go in Peace (Go in Kindness)</a:t>
            </a:r>
          </a:p>
        </p:txBody>
      </p:sp>
    </p:spTree>
    <p:extLst>
      <p:ext uri="{BB962C8B-B14F-4D97-AF65-F5344CB8AC3E}">
        <p14:creationId xmlns:p14="http://schemas.microsoft.com/office/powerpoint/2010/main" val="2734351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1BA11-3E27-F349-AD84-57BE590B9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agona Book" panose="02020503050505020204" pitchFamily="18" charset="0"/>
              </a:rPr>
              <a:t>How to use music in Group Ritual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AF353-D3CF-4398-4000-A14445457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Sagona Book" panose="02020503050505020204" pitchFamily="18" charset="0"/>
              </a:rPr>
              <a:t>Find a song that fits your need</a:t>
            </a:r>
          </a:p>
          <a:p>
            <a:r>
              <a:rPr lang="en-US" b="1" dirty="0">
                <a:latin typeface="Sagona Book" panose="02020503050505020204" pitchFamily="18" charset="0"/>
              </a:rPr>
              <a:t>Learn it</a:t>
            </a:r>
          </a:p>
          <a:p>
            <a:r>
              <a:rPr lang="en-US" b="1" dirty="0">
                <a:latin typeface="Sagona Book" panose="02020503050505020204" pitchFamily="18" charset="0"/>
              </a:rPr>
              <a:t>Practice and find a good karaoke track if you’re singing it</a:t>
            </a:r>
          </a:p>
          <a:p>
            <a:r>
              <a:rPr lang="en-US" b="1" dirty="0">
                <a:latin typeface="Sagona Book" panose="02020503050505020204" pitchFamily="18" charset="0"/>
              </a:rPr>
              <a:t>Use it to </a:t>
            </a:r>
          </a:p>
          <a:p>
            <a:pPr lvl="1"/>
            <a:r>
              <a:rPr lang="en-US" b="1" dirty="0">
                <a:latin typeface="Sagona Book" panose="02020503050505020204" pitchFamily="18" charset="0"/>
              </a:rPr>
              <a:t>set a mood</a:t>
            </a:r>
          </a:p>
          <a:p>
            <a:pPr lvl="1"/>
            <a:r>
              <a:rPr lang="en-US" b="1" dirty="0">
                <a:latin typeface="Sagona Book" panose="02020503050505020204" pitchFamily="18" charset="0"/>
              </a:rPr>
              <a:t>unify a thought</a:t>
            </a:r>
          </a:p>
          <a:p>
            <a:pPr lvl="1"/>
            <a:r>
              <a:rPr lang="en-US" b="1" dirty="0">
                <a:latin typeface="Sagona Book" panose="02020503050505020204" pitchFamily="18" charset="0"/>
              </a:rPr>
              <a:t>back a meditation</a:t>
            </a:r>
          </a:p>
          <a:p>
            <a:pPr lvl="1"/>
            <a:r>
              <a:rPr lang="en-US" b="1" dirty="0">
                <a:latin typeface="Sagona Book" panose="02020503050505020204" pitchFamily="18" charset="0"/>
              </a:rPr>
              <a:t>focus energy</a:t>
            </a:r>
          </a:p>
          <a:p>
            <a:pPr lvl="1"/>
            <a:r>
              <a:rPr lang="en-US" b="1" dirty="0">
                <a:latin typeface="Sagona Book" panose="02020503050505020204" pitchFamily="18" charset="0"/>
              </a:rPr>
              <a:t>for catharsis or other release</a:t>
            </a:r>
          </a:p>
        </p:txBody>
      </p:sp>
    </p:spTree>
    <p:extLst>
      <p:ext uri="{BB962C8B-B14F-4D97-AF65-F5344CB8AC3E}">
        <p14:creationId xmlns:p14="http://schemas.microsoft.com/office/powerpoint/2010/main" val="2490174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1BA11-3E27-F349-AD84-57BE590B9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agona Book" panose="02020503050505020204" pitchFamily="18" charset="0"/>
              </a:rPr>
              <a:t>Basic Ritual with Music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AF353-D3CF-4398-4000-A14445457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latin typeface="Sagona Book" panose="02020503050505020204" pitchFamily="18" charset="0"/>
              </a:rPr>
              <a:t>Play music to set mood as people arrive</a:t>
            </a:r>
          </a:p>
          <a:p>
            <a:r>
              <a:rPr lang="en-US" b="1" dirty="0">
                <a:latin typeface="Sagona Book" panose="02020503050505020204" pitchFamily="18" charset="0"/>
              </a:rPr>
              <a:t>Song to open the ritual</a:t>
            </a:r>
          </a:p>
          <a:p>
            <a:r>
              <a:rPr lang="en-US" b="1" dirty="0">
                <a:latin typeface="Sagona Book" panose="02020503050505020204" pitchFamily="18" charset="0"/>
              </a:rPr>
              <a:t>Talk about what your ritual will accomplish</a:t>
            </a:r>
          </a:p>
          <a:p>
            <a:r>
              <a:rPr lang="en-US" b="1" dirty="0">
                <a:latin typeface="Sagona Book" panose="02020503050505020204" pitchFamily="18" charset="0"/>
              </a:rPr>
              <a:t>Activity to move toward that goal</a:t>
            </a:r>
          </a:p>
          <a:p>
            <a:r>
              <a:rPr lang="en-US" b="1" dirty="0">
                <a:latin typeface="Sagona Book" panose="02020503050505020204" pitchFamily="18" charset="0"/>
              </a:rPr>
              <a:t>Song to further move the goal forward</a:t>
            </a:r>
          </a:p>
          <a:p>
            <a:r>
              <a:rPr lang="en-US" b="1" dirty="0">
                <a:latin typeface="Sagona Book" panose="02020503050505020204" pitchFamily="18" charset="0"/>
              </a:rPr>
              <a:t>Talk more about the goal and how to move it forward after the ritual</a:t>
            </a:r>
          </a:p>
          <a:p>
            <a:r>
              <a:rPr lang="en-US" b="1" dirty="0">
                <a:latin typeface="Sagona Book" panose="02020503050505020204" pitchFamily="18" charset="0"/>
              </a:rPr>
              <a:t>Raise energy (sing, dance, move, focus)</a:t>
            </a:r>
          </a:p>
          <a:p>
            <a:r>
              <a:rPr lang="en-US" b="1" dirty="0">
                <a:latin typeface="Sagona Book" panose="02020503050505020204" pitchFamily="18" charset="0"/>
              </a:rPr>
              <a:t>Close Circle (with a song)</a:t>
            </a:r>
          </a:p>
        </p:txBody>
      </p:sp>
    </p:spTree>
    <p:extLst>
      <p:ext uri="{BB962C8B-B14F-4D97-AF65-F5344CB8AC3E}">
        <p14:creationId xmlns:p14="http://schemas.microsoft.com/office/powerpoint/2010/main" val="1196816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1BA11-3E27-F349-AD84-57BE590B9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agona Book" panose="02020503050505020204" pitchFamily="18" charset="0"/>
              </a:rPr>
              <a:t>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AF353-D3CF-4398-4000-A14445457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Sagona Book" panose="02020503050505020204" pitchFamily="18" charset="0"/>
              </a:rPr>
              <a:t>What is a “practice”?</a:t>
            </a:r>
          </a:p>
          <a:p>
            <a:r>
              <a:rPr lang="en-US" b="1" dirty="0">
                <a:latin typeface="Sagona Book" panose="02020503050505020204" pitchFamily="18" charset="0"/>
              </a:rPr>
              <a:t>What is a “ritual”? </a:t>
            </a:r>
          </a:p>
          <a:p>
            <a:r>
              <a:rPr lang="en-US" b="1" dirty="0">
                <a:latin typeface="Sagona Book" panose="02020503050505020204" pitchFamily="18" charset="0"/>
              </a:rPr>
              <a:t>What differentiates personal ritual from group ritual?</a:t>
            </a:r>
          </a:p>
          <a:p>
            <a:r>
              <a:rPr lang="en-US" b="1" dirty="0">
                <a:latin typeface="Sagona Book" panose="02020503050505020204" pitchFamily="18" charset="0"/>
              </a:rPr>
              <a:t>What’s a devotional?</a:t>
            </a:r>
          </a:p>
          <a:p>
            <a:r>
              <a:rPr lang="en-US" b="1" dirty="0">
                <a:latin typeface="Sagona Book" panose="02020503050505020204" pitchFamily="18" charset="0"/>
              </a:rPr>
              <a:t>Music (this can mean any number of things!)</a:t>
            </a:r>
          </a:p>
          <a:p>
            <a:pPr marL="0" indent="0">
              <a:buNone/>
            </a:pPr>
            <a:endParaRPr lang="en-US" b="1" dirty="0">
              <a:latin typeface="Sagona Book" panose="02020503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826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1BA11-3E27-F349-AD84-57BE590B9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agona Book" panose="02020503050505020204" pitchFamily="18" charset="0"/>
              </a:rPr>
              <a:t>How do we use music?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AF353-D3CF-4398-4000-A14445457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Sagona Book" panose="02020503050505020204" pitchFamily="18" charset="0"/>
              </a:rPr>
              <a:t>Singing, playing, listening, learning</a:t>
            </a:r>
          </a:p>
          <a:p>
            <a:r>
              <a:rPr lang="en-US" b="1" dirty="0">
                <a:latin typeface="Sagona Book" panose="02020503050505020204" pitchFamily="18" charset="0"/>
              </a:rPr>
              <a:t>Incorporate into a formal structure</a:t>
            </a:r>
          </a:p>
          <a:p>
            <a:r>
              <a:rPr lang="en-US" b="1" dirty="0">
                <a:latin typeface="Sagona Book" panose="02020503050505020204" pitchFamily="18" charset="0"/>
              </a:rPr>
              <a:t>Call upon it for in-the-moment use</a:t>
            </a:r>
          </a:p>
          <a:p>
            <a:r>
              <a:rPr lang="en-US" b="1" dirty="0">
                <a:latin typeface="Sagona Book" panose="02020503050505020204" pitchFamily="18" charset="0"/>
              </a:rPr>
              <a:t>Unite folks and their understanding</a:t>
            </a:r>
          </a:p>
        </p:txBody>
      </p:sp>
    </p:spTree>
    <p:extLst>
      <p:ext uri="{BB962C8B-B14F-4D97-AF65-F5344CB8AC3E}">
        <p14:creationId xmlns:p14="http://schemas.microsoft.com/office/powerpoint/2010/main" val="1768243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1BA11-3E27-F349-AD84-57BE590B9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agona Book" panose="02020503050505020204" pitchFamily="18" charset="0"/>
              </a:rPr>
              <a:t>Why do we use music?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AF353-D3CF-4398-4000-A14445457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Sagona Book" panose="02020503050505020204" pitchFamily="18" charset="0"/>
              </a:rPr>
              <a:t>Creating Liminal Space</a:t>
            </a:r>
          </a:p>
          <a:p>
            <a:pPr lvl="1"/>
            <a:r>
              <a:rPr lang="en-US" b="1" dirty="0">
                <a:latin typeface="Sagona Book" panose="02020503050505020204" pitchFamily="18" charset="0"/>
              </a:rPr>
              <a:t>What is Liminal Space and why do we want it? </a:t>
            </a:r>
          </a:p>
          <a:p>
            <a:r>
              <a:rPr lang="en-US" b="1" dirty="0">
                <a:latin typeface="Sagona Book" panose="02020503050505020204" pitchFamily="18" charset="0"/>
              </a:rPr>
              <a:t>Common Tongue</a:t>
            </a:r>
          </a:p>
          <a:p>
            <a:r>
              <a:rPr lang="en-US" b="1" dirty="0">
                <a:latin typeface="Sagona Book" panose="02020503050505020204" pitchFamily="18" charset="0"/>
              </a:rPr>
              <a:t>Unify thought, breath, and focus</a:t>
            </a:r>
          </a:p>
          <a:p>
            <a:r>
              <a:rPr lang="en-US" b="1" dirty="0">
                <a:latin typeface="Sagona Book" panose="02020503050505020204" pitchFamily="18" charset="0"/>
              </a:rPr>
              <a:t>Elicit emotion toward catharsis or other release</a:t>
            </a:r>
          </a:p>
        </p:txBody>
      </p:sp>
    </p:spTree>
    <p:extLst>
      <p:ext uri="{BB962C8B-B14F-4D97-AF65-F5344CB8AC3E}">
        <p14:creationId xmlns:p14="http://schemas.microsoft.com/office/powerpoint/2010/main" val="1757464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1BA11-3E27-F349-AD84-57BE590B9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agona Book" panose="02020503050505020204" pitchFamily="18" charset="0"/>
              </a:rPr>
              <a:t>What music can I use?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AF353-D3CF-4398-4000-A14445457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Sagona Book" panose="02020503050505020204" pitchFamily="18" charset="0"/>
              </a:rPr>
              <a:t>Literally Anything *</a:t>
            </a:r>
          </a:p>
          <a:p>
            <a:endParaRPr lang="en-US" b="1" dirty="0">
              <a:latin typeface="Sagona Book" panose="02020503050505020204" pitchFamily="18" charset="0"/>
            </a:endParaRPr>
          </a:p>
          <a:p>
            <a:r>
              <a:rPr lang="en-US" b="1" dirty="0">
                <a:latin typeface="Sagona Book" panose="02020503050505020204" pitchFamily="18" charset="0"/>
              </a:rPr>
              <a:t>Chants</a:t>
            </a:r>
          </a:p>
          <a:p>
            <a:r>
              <a:rPr lang="en-US" b="1" dirty="0">
                <a:latin typeface="Sagona Book" panose="02020503050505020204" pitchFamily="18" charset="0"/>
              </a:rPr>
              <a:t>Instrumental Music</a:t>
            </a:r>
          </a:p>
          <a:p>
            <a:r>
              <a:rPr lang="en-US" b="1" dirty="0">
                <a:latin typeface="Sagona Book" panose="02020503050505020204" pitchFamily="18" charset="0"/>
              </a:rPr>
              <a:t>Popular Music</a:t>
            </a:r>
          </a:p>
          <a:p>
            <a:r>
              <a:rPr lang="en-US" b="1" dirty="0">
                <a:latin typeface="Sagona Book" panose="02020503050505020204" pitchFamily="18" charset="0"/>
              </a:rPr>
              <a:t>Sound</a:t>
            </a:r>
          </a:p>
          <a:p>
            <a:endParaRPr lang="en-US" b="1" dirty="0">
              <a:latin typeface="Sagona Book" panose="02020503050505020204" pitchFamily="18" charset="0"/>
            </a:endParaRPr>
          </a:p>
          <a:p>
            <a:r>
              <a:rPr lang="en-US" b="1" dirty="0">
                <a:latin typeface="Sagona Book" panose="02020503050505020204" pitchFamily="18" charset="0"/>
              </a:rPr>
              <a:t>*Be aware of Copyright</a:t>
            </a:r>
          </a:p>
        </p:txBody>
      </p:sp>
    </p:spTree>
    <p:extLst>
      <p:ext uri="{BB962C8B-B14F-4D97-AF65-F5344CB8AC3E}">
        <p14:creationId xmlns:p14="http://schemas.microsoft.com/office/powerpoint/2010/main" val="3708408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1BA11-3E27-F349-AD84-57BE590B9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agona Book" panose="02020503050505020204" pitchFamily="18" charset="0"/>
              </a:rPr>
              <a:t>Chants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AF353-D3CF-4398-4000-A14445457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Sagona Book" panose="02020503050505020204" pitchFamily="18" charset="0"/>
              </a:rPr>
              <a:t>Are often monotone or very simple</a:t>
            </a:r>
          </a:p>
          <a:p>
            <a:pPr lvl="1"/>
            <a:r>
              <a:rPr lang="en-US" b="1" dirty="0">
                <a:latin typeface="Sagona Book" panose="02020503050505020204" pitchFamily="18" charset="0"/>
              </a:rPr>
              <a:t>This is for group accessibility</a:t>
            </a:r>
          </a:p>
          <a:p>
            <a:r>
              <a:rPr lang="en-US" b="1" dirty="0">
                <a:latin typeface="Sagona Book" panose="02020503050505020204" pitchFamily="18" charset="0"/>
              </a:rPr>
              <a:t>Can support your theme, idea, or just breathing.</a:t>
            </a:r>
          </a:p>
          <a:p>
            <a:r>
              <a:rPr lang="en-US" b="1" dirty="0">
                <a:latin typeface="Sagona Book" panose="02020503050505020204" pitchFamily="18" charset="0"/>
              </a:rPr>
              <a:t>Examples:</a:t>
            </a:r>
          </a:p>
          <a:p>
            <a:pPr lvl="1"/>
            <a:r>
              <a:rPr lang="en-US" b="1" dirty="0">
                <a:latin typeface="Sagona Book" panose="02020503050505020204" pitchFamily="18" charset="0"/>
              </a:rPr>
              <a:t>Air I Am</a:t>
            </a:r>
          </a:p>
          <a:p>
            <a:pPr lvl="1"/>
            <a:r>
              <a:rPr lang="en-US" b="1" dirty="0">
                <a:latin typeface="Sagona Book" panose="02020503050505020204" pitchFamily="18" charset="0"/>
              </a:rPr>
              <a:t>Mother I Feel You</a:t>
            </a:r>
          </a:p>
          <a:p>
            <a:pPr lvl="1"/>
            <a:r>
              <a:rPr lang="en-US" b="1" dirty="0">
                <a:latin typeface="Sagona Book" panose="02020503050505020204" pitchFamily="18" charset="0"/>
              </a:rPr>
              <a:t>May the Circle Be Open</a:t>
            </a:r>
          </a:p>
          <a:p>
            <a:pPr lvl="1"/>
            <a:r>
              <a:rPr lang="en-US" b="1" dirty="0">
                <a:latin typeface="Sagona Book" panose="02020503050505020204" pitchFamily="18" charset="0"/>
              </a:rPr>
              <a:t>Many chants are binary in nature (god/goddess, lord/lady)*</a:t>
            </a:r>
          </a:p>
          <a:p>
            <a:pPr lvl="1"/>
            <a:r>
              <a:rPr lang="en-US" b="1" dirty="0">
                <a:latin typeface="Sagona Book" panose="02020503050505020204" pitchFamily="18" charset="0"/>
              </a:rPr>
              <a:t>Write your own!</a:t>
            </a:r>
          </a:p>
        </p:txBody>
      </p:sp>
    </p:spTree>
    <p:extLst>
      <p:ext uri="{BB962C8B-B14F-4D97-AF65-F5344CB8AC3E}">
        <p14:creationId xmlns:p14="http://schemas.microsoft.com/office/powerpoint/2010/main" val="935345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1BA11-3E27-F349-AD84-57BE590B9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agona Book" panose="02020503050505020204" pitchFamily="18" charset="0"/>
              </a:rPr>
              <a:t>Instrumental / Meditative Music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AF353-D3CF-4398-4000-A14445457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Sagona Book" panose="02020503050505020204" pitchFamily="18" charset="0"/>
              </a:rPr>
              <a:t>Used to set mood / tone</a:t>
            </a:r>
          </a:p>
          <a:p>
            <a:r>
              <a:rPr lang="en-US" b="1" dirty="0">
                <a:latin typeface="Sagona Book" panose="02020503050505020204" pitchFamily="18" charset="0"/>
              </a:rPr>
              <a:t>Can be used as moving meditations (</a:t>
            </a:r>
            <a:r>
              <a:rPr lang="en-US" b="1" dirty="0" err="1">
                <a:latin typeface="Sagona Book" panose="02020503050505020204" pitchFamily="18" charset="0"/>
              </a:rPr>
              <a:t>kinda</a:t>
            </a:r>
            <a:r>
              <a:rPr lang="en-US" b="1" dirty="0">
                <a:latin typeface="Sagona Book" panose="02020503050505020204" pitchFamily="18" charset="0"/>
              </a:rPr>
              <a:t> like Tai Chi)</a:t>
            </a:r>
          </a:p>
          <a:p>
            <a:r>
              <a:rPr lang="en-US" b="1" dirty="0">
                <a:latin typeface="Sagona Book" panose="02020503050505020204" pitchFamily="18" charset="0"/>
              </a:rPr>
              <a:t>Examples:</a:t>
            </a:r>
          </a:p>
          <a:p>
            <a:pPr lvl="1"/>
            <a:r>
              <a:rPr lang="en-US" b="1" dirty="0">
                <a:latin typeface="Sagona Book" panose="02020503050505020204" pitchFamily="18" charset="0"/>
              </a:rPr>
              <a:t>Gobinda Hari or others by </a:t>
            </a:r>
            <a:r>
              <a:rPr lang="en-US" b="1" dirty="0" err="1">
                <a:latin typeface="Sagona Book" panose="02020503050505020204" pitchFamily="18" charset="0"/>
              </a:rPr>
              <a:t>Snatum</a:t>
            </a:r>
            <a:r>
              <a:rPr lang="en-US" b="1" dirty="0">
                <a:latin typeface="Sagona Book" panose="02020503050505020204" pitchFamily="18" charset="0"/>
              </a:rPr>
              <a:t> Kaur</a:t>
            </a:r>
          </a:p>
          <a:p>
            <a:pPr lvl="1"/>
            <a:r>
              <a:rPr lang="en-US" b="1" dirty="0">
                <a:latin typeface="Sagona Book" panose="02020503050505020204" pitchFamily="18" charset="0"/>
              </a:rPr>
              <a:t>Beats Antique</a:t>
            </a:r>
          </a:p>
          <a:p>
            <a:pPr lvl="1"/>
            <a:r>
              <a:rPr lang="en-US" b="1" dirty="0">
                <a:latin typeface="Sagona Book" panose="02020503050505020204" pitchFamily="18" charset="0"/>
              </a:rPr>
              <a:t>Lindsey Stirling</a:t>
            </a:r>
          </a:p>
          <a:p>
            <a:pPr lvl="1"/>
            <a:r>
              <a:rPr lang="en-US" b="1" dirty="0">
                <a:latin typeface="Sagona Book" panose="02020503050505020204" pitchFamily="18" charset="0"/>
              </a:rPr>
              <a:t>Any kind of “mood” music (including Dub Step!)</a:t>
            </a:r>
          </a:p>
          <a:p>
            <a:pPr lvl="1"/>
            <a:r>
              <a:rPr lang="en-US" b="1" dirty="0">
                <a:latin typeface="Sagona Book" panose="02020503050505020204" pitchFamily="18" charset="0"/>
              </a:rPr>
              <a:t>Check out Kevin Wood</a:t>
            </a:r>
          </a:p>
        </p:txBody>
      </p:sp>
    </p:spTree>
    <p:extLst>
      <p:ext uri="{BB962C8B-B14F-4D97-AF65-F5344CB8AC3E}">
        <p14:creationId xmlns:p14="http://schemas.microsoft.com/office/powerpoint/2010/main" val="822382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1BA11-3E27-F349-AD84-57BE590B9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agona Book" panose="02020503050505020204" pitchFamily="18" charset="0"/>
              </a:rPr>
              <a:t>Popular Music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AF353-D3CF-4398-4000-A14445457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Sagona Book" panose="02020503050505020204" pitchFamily="18" charset="0"/>
              </a:rPr>
              <a:t>Use for pretty much anything.</a:t>
            </a:r>
          </a:p>
          <a:p>
            <a:pPr lvl="1"/>
            <a:r>
              <a:rPr lang="en-US" b="1" dirty="0">
                <a:latin typeface="Sagona Book" panose="02020503050505020204" pitchFamily="18" charset="0"/>
              </a:rPr>
              <a:t>Move your mind to somewhere else</a:t>
            </a:r>
          </a:p>
          <a:p>
            <a:pPr lvl="1"/>
            <a:r>
              <a:rPr lang="en-US" b="1" dirty="0">
                <a:latin typeface="Sagona Book" panose="02020503050505020204" pitchFamily="18" charset="0"/>
              </a:rPr>
              <a:t>Create a mood</a:t>
            </a:r>
          </a:p>
          <a:p>
            <a:pPr lvl="1"/>
            <a:r>
              <a:rPr lang="en-US" b="1" dirty="0">
                <a:latin typeface="Sagona Book" panose="02020503050505020204" pitchFamily="18" charset="0"/>
              </a:rPr>
              <a:t>Drive home a point</a:t>
            </a:r>
          </a:p>
          <a:p>
            <a:r>
              <a:rPr lang="en-US" b="1" dirty="0">
                <a:latin typeface="Sagona Book" panose="02020503050505020204" pitchFamily="18" charset="0"/>
              </a:rPr>
              <a:t>Examples:</a:t>
            </a:r>
          </a:p>
          <a:p>
            <a:pPr lvl="1"/>
            <a:r>
              <a:rPr lang="en-US" b="1" dirty="0">
                <a:latin typeface="Sagona Book" panose="02020503050505020204" pitchFamily="18" charset="0"/>
              </a:rPr>
              <a:t>Ring of Fire (function)</a:t>
            </a:r>
          </a:p>
          <a:p>
            <a:pPr lvl="1"/>
            <a:r>
              <a:rPr lang="en-US" b="1" dirty="0">
                <a:latin typeface="Sagona Book" panose="02020503050505020204" pitchFamily="18" charset="0"/>
              </a:rPr>
              <a:t>Sound of Silence (mood)</a:t>
            </a:r>
          </a:p>
          <a:p>
            <a:pPr lvl="1"/>
            <a:r>
              <a:rPr lang="en-US" b="1" dirty="0">
                <a:latin typeface="Sagona Book" panose="02020503050505020204" pitchFamily="18" charset="0"/>
              </a:rPr>
              <a:t>From Now On from Greatest Showman (point)</a:t>
            </a:r>
          </a:p>
          <a:p>
            <a:pPr lvl="1"/>
            <a:r>
              <a:rPr lang="en-US" b="1" dirty="0">
                <a:latin typeface="Sagona Book" panose="02020503050505020204" pitchFamily="18" charset="0"/>
              </a:rPr>
              <a:t>You Can Still Be Free (astral projection / atmosphere)</a:t>
            </a:r>
          </a:p>
        </p:txBody>
      </p:sp>
    </p:spTree>
    <p:extLst>
      <p:ext uri="{BB962C8B-B14F-4D97-AF65-F5344CB8AC3E}">
        <p14:creationId xmlns:p14="http://schemas.microsoft.com/office/powerpoint/2010/main" val="3765570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1BA11-3E27-F349-AD84-57BE590B9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agona Book" panose="02020503050505020204" pitchFamily="18" charset="0"/>
              </a:rPr>
              <a:t>More Chant Examples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7FA875-0145-5F4E-99E3-45B662CFBC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t"/>
          <a:lstStyle/>
          <a:p>
            <a:r>
              <a:rPr lang="en-US" dirty="0">
                <a:latin typeface="Sagona Book" panose="02020503050505020204" pitchFamily="18" charset="0"/>
              </a:rPr>
              <a:t>Circle Setting / Opening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AF353-D3CF-4398-4000-A144454572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Sagona Book" panose="02020503050505020204" pitchFamily="18" charset="0"/>
              </a:rPr>
              <a:t>We are Circling</a:t>
            </a:r>
          </a:p>
          <a:p>
            <a:r>
              <a:rPr lang="en-US" b="1" dirty="0">
                <a:latin typeface="Sagona Book" panose="02020503050505020204" pitchFamily="18" charset="0"/>
              </a:rPr>
              <a:t>We are a Circle</a:t>
            </a:r>
          </a:p>
          <a:p>
            <a:r>
              <a:rPr lang="en-US" b="1" dirty="0">
                <a:latin typeface="Sagona Book" panose="02020503050505020204" pitchFamily="18" charset="0"/>
              </a:rPr>
              <a:t>We are a Circle Moving</a:t>
            </a:r>
          </a:p>
          <a:p>
            <a:r>
              <a:rPr lang="en-US" b="1" dirty="0">
                <a:latin typeface="Sagona Book" panose="02020503050505020204" pitchFamily="18" charset="0"/>
              </a:rPr>
              <a:t>The Circle is Cast </a:t>
            </a:r>
            <a:r>
              <a:rPr lang="en-US" sz="2000" b="1" dirty="0">
                <a:latin typeface="Sagona Book" panose="02020503050505020204" pitchFamily="18" charset="0"/>
              </a:rPr>
              <a:t>(not a chant)</a:t>
            </a:r>
          </a:p>
          <a:p>
            <a:r>
              <a:rPr lang="en-US" b="1" dirty="0">
                <a:latin typeface="Sagona Book" panose="02020503050505020204" pitchFamily="18" charset="0"/>
              </a:rPr>
              <a:t>May the Circle Be Open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34C56E-8AE3-87C0-05B2-4E09FE2773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anchor="t"/>
          <a:lstStyle/>
          <a:p>
            <a:r>
              <a:rPr lang="en-US" dirty="0">
                <a:latin typeface="Sagona Book" panose="02020503050505020204" pitchFamily="18" charset="0"/>
              </a:rPr>
              <a:t>Events / Seasons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1014B4-0709-FFEA-6CC6-09FA5198CB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788152" cy="3684588"/>
          </a:xfrm>
        </p:spPr>
        <p:txBody>
          <a:bodyPr>
            <a:normAutofit/>
          </a:bodyPr>
          <a:lstStyle/>
          <a:p>
            <a:r>
              <a:rPr lang="en-US" b="1" dirty="0">
                <a:latin typeface="Sagona Book" panose="02020503050505020204" pitchFamily="18" charset="0"/>
              </a:rPr>
              <a:t>Way to the Well (Imbolc)</a:t>
            </a:r>
          </a:p>
          <a:p>
            <a:r>
              <a:rPr lang="en-US" b="1" dirty="0">
                <a:latin typeface="Sagona Book" panose="02020503050505020204" pitchFamily="18" charset="0"/>
              </a:rPr>
              <a:t>When We Are Gone (Samhain)</a:t>
            </a:r>
          </a:p>
          <a:p>
            <a:r>
              <a:rPr lang="en-US" b="1" dirty="0">
                <a:latin typeface="Sagona Book" panose="02020503050505020204" pitchFamily="18" charset="0"/>
              </a:rPr>
              <a:t>Full Moonlight Dance (duh)</a:t>
            </a:r>
          </a:p>
          <a:p>
            <a:r>
              <a:rPr lang="en-US" b="1" dirty="0">
                <a:latin typeface="Sagona Book" panose="02020503050505020204" pitchFamily="18" charset="0"/>
              </a:rPr>
              <a:t>Dark of the Moon (New Moon)</a:t>
            </a:r>
          </a:p>
          <a:p>
            <a:r>
              <a:rPr lang="en-US" b="1" dirty="0">
                <a:latin typeface="Sagona Book" panose="02020503050505020204" pitchFamily="18" charset="0"/>
              </a:rPr>
              <a:t>We all Come from the Goddess / Hoof and Horn (Samhain or other harvest)</a:t>
            </a:r>
          </a:p>
        </p:txBody>
      </p:sp>
    </p:spTree>
    <p:extLst>
      <p:ext uri="{BB962C8B-B14F-4D97-AF65-F5344CB8AC3E}">
        <p14:creationId xmlns:p14="http://schemas.microsoft.com/office/powerpoint/2010/main" val="345801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</TotalTime>
  <Words>806</Words>
  <Application>Microsoft Office PowerPoint</Application>
  <PresentationFormat>Widescreen</PresentationFormat>
  <Paragraphs>129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gill-sans-nova</vt:lpstr>
      <vt:lpstr>Sagona Book</vt:lpstr>
      <vt:lpstr>Office Theme</vt:lpstr>
      <vt:lpstr>Music In Practice </vt:lpstr>
      <vt:lpstr>Definitions</vt:lpstr>
      <vt:lpstr>How do we use music?</vt:lpstr>
      <vt:lpstr>Why do we use music?</vt:lpstr>
      <vt:lpstr>What music can I use?</vt:lpstr>
      <vt:lpstr>Chants</vt:lpstr>
      <vt:lpstr>Instrumental / Meditative Music</vt:lpstr>
      <vt:lpstr>Popular Music</vt:lpstr>
      <vt:lpstr>More Chant Examples</vt:lpstr>
      <vt:lpstr>More Chant Examples 2</vt:lpstr>
      <vt:lpstr>More “Pop” Music Examples</vt:lpstr>
      <vt:lpstr>How to use music in Group Ritual</vt:lpstr>
      <vt:lpstr>Basic Ritual with Music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Music In Practice</dc:title>
  <dc:creator>Jones, Laura L</dc:creator>
  <cp:lastModifiedBy>Jones, Laura L</cp:lastModifiedBy>
  <cp:revision>2</cp:revision>
  <dcterms:created xsi:type="dcterms:W3CDTF">2023-03-21T19:58:23Z</dcterms:created>
  <dcterms:modified xsi:type="dcterms:W3CDTF">2023-06-30T17:42:53Z</dcterms:modified>
</cp:coreProperties>
</file>