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581" autoAdjust="0"/>
  </p:normalViewPr>
  <p:slideViewPr>
    <p:cSldViewPr snapToGrid="0">
      <p:cViewPr varScale="1">
        <p:scale>
          <a:sx n="87" d="100"/>
          <a:sy n="87" d="100"/>
        </p:scale>
        <p:origin x="22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CBF3B-CD3B-4DDB-9A82-6287F7DE21ED}" type="datetimeFigureOut">
              <a:rPr lang="en-US" smtClean="0"/>
              <a:t>3/7/2018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50074-6EF4-4C8F-BFC7-31168E1BD08E}" type="slidenum">
              <a:rPr lang="en-US" smtClean="0"/>
              <a:t>‹#›</a:t>
            </a:fld>
            <a:endParaRPr lang="en-US"/>
          </a:p>
        </p:txBody>
      </p:sp>
    </p:spTree>
    <p:extLst>
      <p:ext uri="{BB962C8B-B14F-4D97-AF65-F5344CB8AC3E}">
        <p14:creationId xmlns:p14="http://schemas.microsoft.com/office/powerpoint/2010/main" val="7947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subtitle is meant to be cheeky.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2E050074-6EF4-4C8F-BFC7-31168E1BD08E}" type="slidenum">
              <a:rPr lang="en-US" smtClean="0"/>
              <a:t>1</a:t>
            </a:fld>
            <a:endParaRPr lang="en-US"/>
          </a:p>
        </p:txBody>
      </p:sp>
    </p:spTree>
    <p:extLst>
      <p:ext uri="{BB962C8B-B14F-4D97-AF65-F5344CB8AC3E}">
        <p14:creationId xmlns:p14="http://schemas.microsoft.com/office/powerpoint/2010/main" val="1164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are definitions of Antiquity,</a:t>
            </a:r>
            <a:r>
              <a:rPr lang="en-US" baseline="0" dirty="0" smtClean="0"/>
              <a:t> meaning they’re lesser used now than they used to be, but it’s where the origin of the name comes from. </a:t>
            </a:r>
            <a:endParaRPr lang="en-US" dirty="0"/>
          </a:p>
        </p:txBody>
      </p:sp>
      <p:sp>
        <p:nvSpPr>
          <p:cNvPr id="4" name="Slide Number Placeholder 3"/>
          <p:cNvSpPr>
            <a:spLocks noGrp="1"/>
          </p:cNvSpPr>
          <p:nvPr>
            <p:ph type="sldNum" sz="quarter" idx="10"/>
          </p:nvPr>
        </p:nvSpPr>
        <p:spPr/>
        <p:txBody>
          <a:bodyPr/>
          <a:lstStyle/>
          <a:p>
            <a:fld id="{2E050074-6EF4-4C8F-BFC7-31168E1BD08E}" type="slidenum">
              <a:rPr lang="en-US" smtClean="0"/>
              <a:t>2</a:t>
            </a:fld>
            <a:endParaRPr lang="en-US"/>
          </a:p>
        </p:txBody>
      </p:sp>
    </p:spTree>
    <p:extLst>
      <p:ext uri="{BB962C8B-B14F-4D97-AF65-F5344CB8AC3E}">
        <p14:creationId xmlns:p14="http://schemas.microsoft.com/office/powerpoint/2010/main" val="66178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Wikipedia:</a:t>
            </a:r>
            <a:r>
              <a:rPr lang="en-US" baseline="0" dirty="0" smtClean="0"/>
              <a:t> </a:t>
            </a:r>
            <a:r>
              <a:rPr lang="en-US" dirty="0" smtClean="0"/>
              <a:t>The </a:t>
            </a:r>
            <a:r>
              <a:rPr lang="en-US" b="1" dirty="0" smtClean="0"/>
              <a:t>Pythia</a:t>
            </a:r>
            <a:r>
              <a:rPr lang="en-US" dirty="0" smtClean="0"/>
              <a:t> was the name of the High Priestess of the Temple of Apollo at Delphi who also served as the oracle, commonly known as the Oracle of Delphi.</a:t>
            </a:r>
          </a:p>
          <a:p>
            <a:r>
              <a:rPr lang="en-US" dirty="0" smtClean="0"/>
              <a:t>Pythia was the House of Snakes.</a:t>
            </a:r>
          </a:p>
          <a:p>
            <a:r>
              <a:rPr lang="en-US" dirty="0" smtClean="0"/>
              <a:t>The Pythia was established at the latest in the 8th century BC, and was widely credited for her prophecies inspired by being filled by the spirit of Apollo. The Pythian priestess emerged pre-eminent by the end of 7th century BC and would continue to be consulted until the 4th century AD. During this period the Delphic Oracle was the most prestigious and authoritative oracle among the Greeks, and she was without doubt the most powerful woman of the classical world. The oracle is one of the best-documented religious institutions of the classical Greeks. </a:t>
            </a:r>
          </a:p>
          <a:p>
            <a:endParaRPr lang="en-US" dirty="0" smtClean="0"/>
          </a:p>
          <a:p>
            <a:r>
              <a:rPr lang="en-US" dirty="0" smtClean="0"/>
              <a:t>Delphi was also a city known for intellectual enquiry. </a:t>
            </a:r>
            <a:endParaRPr lang="en-US" dirty="0"/>
          </a:p>
        </p:txBody>
      </p:sp>
      <p:sp>
        <p:nvSpPr>
          <p:cNvPr id="4" name="Slide Number Placeholder 3"/>
          <p:cNvSpPr>
            <a:spLocks noGrp="1"/>
          </p:cNvSpPr>
          <p:nvPr>
            <p:ph type="sldNum" sz="quarter" idx="10"/>
          </p:nvPr>
        </p:nvSpPr>
        <p:spPr/>
        <p:txBody>
          <a:bodyPr/>
          <a:lstStyle/>
          <a:p>
            <a:fld id="{2E050074-6EF4-4C8F-BFC7-31168E1BD08E}" type="slidenum">
              <a:rPr lang="en-US" smtClean="0"/>
              <a:t>3</a:t>
            </a:fld>
            <a:endParaRPr lang="en-US"/>
          </a:p>
        </p:txBody>
      </p:sp>
    </p:spTree>
    <p:extLst>
      <p:ext uri="{BB962C8B-B14F-4D97-AF65-F5344CB8AC3E}">
        <p14:creationId xmlns:p14="http://schemas.microsoft.com/office/powerpoint/2010/main" val="268304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a:t>
            </a:r>
            <a:r>
              <a:rPr lang="en-US" baseline="0" dirty="0" smtClean="0"/>
              <a:t> Differences: There is not a single similar structure, as there is with Tarot. If you can read one deck of Tarot, with minor differences, you can read other decks. With Oracle, each deck is completely different. </a:t>
            </a:r>
            <a:endParaRPr lang="en-US" baseline="0" dirty="0" smtClean="0"/>
          </a:p>
          <a:p>
            <a:endParaRPr lang="en-US" baseline="0" dirty="0" smtClean="0"/>
          </a:p>
          <a:p>
            <a:r>
              <a:rPr lang="en-US" baseline="0" dirty="0" smtClean="0"/>
              <a:t>Spreads can be similar to Tarot – there’s a whole slide about it next. </a:t>
            </a:r>
          </a:p>
          <a:p>
            <a:endParaRPr lang="en-US" baseline="0" dirty="0" smtClean="0"/>
          </a:p>
          <a:p>
            <a:r>
              <a:rPr lang="en-US" baseline="0" dirty="0" smtClean="0"/>
              <a:t>The meanings also vary by deck, and largely depend on the reader and the reader’s connection to the deck. Use a deck that calls to you. </a:t>
            </a:r>
          </a:p>
          <a:p>
            <a:endParaRPr lang="en-US" baseline="0" dirty="0" smtClean="0"/>
          </a:p>
          <a:p>
            <a:r>
              <a:rPr lang="en-US" baseline="0" dirty="0" smtClean="0"/>
              <a:t>ALWAYS get the book. An oracle deck isn’t very useful at all without the book unless you know everything about what each card represents already (which isn’t terribly likely). Usually an Oracle deck will be using some well-known and some obscure sources for the cards (be they </a:t>
            </a:r>
            <a:r>
              <a:rPr lang="en-US" baseline="0" dirty="0" err="1" smtClean="0"/>
              <a:t>Fae</a:t>
            </a:r>
            <a:r>
              <a:rPr lang="en-US" baseline="0" dirty="0" smtClean="0"/>
              <a:t>, or Mayan glyphs, or animals). Knowing what the card is supposed to represent is KEY. </a:t>
            </a:r>
            <a:endParaRPr lang="en-US" dirty="0"/>
          </a:p>
        </p:txBody>
      </p:sp>
      <p:sp>
        <p:nvSpPr>
          <p:cNvPr id="4" name="Slide Number Placeholder 3"/>
          <p:cNvSpPr>
            <a:spLocks noGrp="1"/>
          </p:cNvSpPr>
          <p:nvPr>
            <p:ph type="sldNum" sz="quarter" idx="10"/>
          </p:nvPr>
        </p:nvSpPr>
        <p:spPr/>
        <p:txBody>
          <a:bodyPr/>
          <a:lstStyle/>
          <a:p>
            <a:fld id="{2E050074-6EF4-4C8F-BFC7-31168E1BD08E}" type="slidenum">
              <a:rPr lang="en-US" smtClean="0"/>
              <a:t>4</a:t>
            </a:fld>
            <a:endParaRPr lang="en-US"/>
          </a:p>
        </p:txBody>
      </p:sp>
    </p:spTree>
    <p:extLst>
      <p:ext uri="{BB962C8B-B14F-4D97-AF65-F5344CB8AC3E}">
        <p14:creationId xmlns:p14="http://schemas.microsoft.com/office/powerpoint/2010/main" val="145671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books that go with an Oracle deck will include a</a:t>
            </a:r>
            <a:r>
              <a:rPr lang="en-US" baseline="0" dirty="0" smtClean="0"/>
              <a:t> set of layouts that the author suggests. You can use theirs, or your can expound upon theirs to create ones that work best for you.</a:t>
            </a:r>
          </a:p>
          <a:p>
            <a:endParaRPr lang="en-US" baseline="0" dirty="0" smtClean="0"/>
          </a:p>
          <a:p>
            <a:r>
              <a:rPr lang="en-US" baseline="0" dirty="0" smtClean="0"/>
              <a:t>Past / Present / Future and Past / Present / Shadow are pretty standard. The first card is the “past” – or what the root of the problem has been. “Present” describes the current conditions under which you’re trying to make a decision, perhaps things you’re not seeing (Hidden obstacles). Future can reflect the outcome on the current path, or what decision you will be facing soon regarding the issue; Shadow shows the things that are hidden from your sight, which you may need to overcome before moving on. </a:t>
            </a:r>
          </a:p>
          <a:p>
            <a:endParaRPr lang="en-US" baseline="0" dirty="0" smtClean="0"/>
          </a:p>
          <a:p>
            <a:r>
              <a:rPr lang="en-US" baseline="0" dirty="0" smtClean="0"/>
              <a:t>Single Card Draw – focus on a thing. Maybe that thing is “today” or maybe that thing is “how do I deal with this problem with my mother?” Then, draw one card, and read the entire entry on that card. It may be just a general meditation for the day, but it may also help in solving an immediate problem. </a:t>
            </a:r>
          </a:p>
          <a:p>
            <a:endParaRPr lang="en-US" baseline="0" dirty="0" smtClean="0"/>
          </a:p>
          <a:p>
            <a:r>
              <a:rPr lang="en-US" baseline="0" dirty="0" smtClean="0"/>
              <a:t>Roots, Trunk, Branches – this is useful in asking for help with a problem. Roots are the root of the problem, maybe the underlying causes you don’t always remember or see, but they are a part of the cause of the problem. Trunk is your central core, or the spiritual support of which you may be unaware. The branches are the far-reaching advice. </a:t>
            </a:r>
          </a:p>
          <a:p>
            <a:endParaRPr lang="en-US" baseline="0" dirty="0" smtClean="0"/>
          </a:p>
          <a:p>
            <a:r>
              <a:rPr lang="en-US" baseline="0" dirty="0" smtClean="0"/>
              <a:t>You can also do layouts based on elements, directions, the Chakra, the Golden Spiral, etc. </a:t>
            </a:r>
          </a:p>
          <a:p>
            <a:endParaRPr lang="en-US" baseline="0" dirty="0" smtClean="0"/>
          </a:p>
          <a:p>
            <a:r>
              <a:rPr lang="en-US" baseline="0" dirty="0" smtClean="0"/>
              <a:t>With Tarot, there are many very complex layouts. With Oracle, you can make it more complex – you can even use tarot layouts if you want – but oracle seems to work better in simple layouts of up to 3 or 4 cards. Sometimes I’ll make a draw that is 3 cards, then add one more for clarity (particularly if your deck has multiple types of cards – entities, numbers, lenses, etc.). Maybe a lens will help focus on the entities’ messages. </a:t>
            </a:r>
          </a:p>
          <a:p>
            <a:endParaRPr lang="en-US" baseline="0" dirty="0" smtClean="0"/>
          </a:p>
          <a:p>
            <a:endParaRPr lang="en-US" baseline="0" dirty="0" smtClean="0"/>
          </a:p>
          <a:p>
            <a:r>
              <a:rPr lang="en-US" baseline="0" dirty="0" smtClean="0"/>
              <a:t>See resources on last slide for a link to a pdf of several layouts. </a:t>
            </a:r>
            <a:endParaRPr lang="en-US" dirty="0"/>
          </a:p>
        </p:txBody>
      </p:sp>
      <p:sp>
        <p:nvSpPr>
          <p:cNvPr id="4" name="Slide Number Placeholder 3"/>
          <p:cNvSpPr>
            <a:spLocks noGrp="1"/>
          </p:cNvSpPr>
          <p:nvPr>
            <p:ph type="sldNum" sz="quarter" idx="10"/>
          </p:nvPr>
        </p:nvSpPr>
        <p:spPr/>
        <p:txBody>
          <a:bodyPr/>
          <a:lstStyle/>
          <a:p>
            <a:fld id="{2E050074-6EF4-4C8F-BFC7-31168E1BD08E}" type="slidenum">
              <a:rPr lang="en-US" smtClean="0"/>
              <a:t>5</a:t>
            </a:fld>
            <a:endParaRPr lang="en-US"/>
          </a:p>
        </p:txBody>
      </p:sp>
    </p:spTree>
    <p:extLst>
      <p:ext uri="{BB962C8B-B14F-4D97-AF65-F5344CB8AC3E}">
        <p14:creationId xmlns:p14="http://schemas.microsoft.com/office/powerpoint/2010/main" val="164741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Intuition: You will need to be able to connect lines when reading oracle cards. If there’s</a:t>
            </a:r>
            <a:r>
              <a:rPr lang="en-US" baseline="0" dirty="0" smtClean="0"/>
              <a:t> a “shadow wisdom” section for each card, this is likely what you should pay attention to if the position of the card in the spread has to do with the “problem” or “issue.” However, the Shadow Wisdom may end up being useful in the conclusions or advice – this is where your intuition comes into play. </a:t>
            </a:r>
          </a:p>
          <a:p>
            <a:endParaRPr lang="en-US" baseline="0" dirty="0" smtClean="0"/>
          </a:p>
          <a:p>
            <a:r>
              <a:rPr lang="en-US" dirty="0" smtClean="0"/>
              <a:t>Relationship:</a:t>
            </a:r>
            <a:r>
              <a:rPr lang="en-US" baseline="0" dirty="0" smtClean="0"/>
              <a:t> Develop a relationship with the cards. That is – use them until they become familiar to you. This will also help your intuition with respect to what the cards are saying. </a:t>
            </a:r>
          </a:p>
          <a:p>
            <a:endParaRPr lang="en-US" baseline="0" dirty="0" smtClean="0"/>
          </a:p>
          <a:p>
            <a:r>
              <a:rPr lang="en-US" baseline="0" dirty="0" smtClean="0"/>
              <a:t>Read the book! You don’t have to read every word of every card before you do your first layout, but read the introductory material before you do your first layout. That will give you some insight on how the deck works, where it came from, how it was formed, and how you might use it. One of my decks (author: Laura) actually suggests you take the cards outdoors as often as possible because they like the outside. </a:t>
            </a:r>
          </a:p>
          <a:p>
            <a:endParaRPr lang="en-US" baseline="0" dirty="0" smtClean="0"/>
          </a:p>
          <a:p>
            <a:r>
              <a:rPr lang="en-US" baseline="0" dirty="0" smtClean="0"/>
              <a:t>Single Card draws, daily or as often as possible, will familiarize you with your deck, and also perhaps give you focus or insight into things happening in your own life. </a:t>
            </a:r>
          </a:p>
          <a:p>
            <a:endParaRPr lang="en-US" baseline="0" dirty="0" smtClean="0"/>
          </a:p>
          <a:p>
            <a:r>
              <a:rPr lang="en-US" baseline="0" dirty="0" smtClean="0"/>
              <a:t>Keeping a journal of what you’ve drawn, particularly if you’re looking back at it every so often, will help you understand how the cards have worked in the past to help you interpret in the future. For instance, when I am having a problem with another human, I’ll write just their name at the top of the journal page. (Sometimes their name and one word on the issue at hand.) The next line is the layout I’m using to seek answers. </a:t>
            </a:r>
          </a:p>
          <a:p>
            <a:pPr marL="171450" indent="-171450">
              <a:buFont typeface="Arial" panose="020B0604020202020204" pitchFamily="34" charset="0"/>
              <a:buChar char="•"/>
            </a:pPr>
            <a:r>
              <a:rPr lang="en-US" baseline="0" dirty="0" smtClean="0"/>
              <a:t>Then, I’ll write down the card that comes up for each part of the layout, and a few key words from the card entry to see what message I’m receiving. </a:t>
            </a:r>
          </a:p>
          <a:p>
            <a:pPr marL="171450" indent="-171450">
              <a:buFont typeface="Arial" panose="020B0604020202020204" pitchFamily="34" charset="0"/>
              <a:buChar char="•"/>
            </a:pPr>
            <a:r>
              <a:rPr lang="en-US" baseline="0" dirty="0" smtClean="0"/>
              <a:t>When I pull a card I don’t get very often, I sometimes look back to see when the last time I pulled that card was, and in what context. </a:t>
            </a:r>
          </a:p>
          <a:p>
            <a:pPr marL="171450" indent="-171450">
              <a:buFont typeface="Arial" panose="020B0604020202020204" pitchFamily="34" charset="0"/>
              <a:buChar char="•"/>
            </a:pPr>
            <a:r>
              <a:rPr lang="en-US" baseline="0" dirty="0" smtClean="0"/>
              <a:t>I will often write a brief “journal” style entry after each one as my “interpretation” of what I’m reading, or notes on what I think it might mean. </a:t>
            </a:r>
          </a:p>
          <a:p>
            <a:pPr marL="171450" indent="-171450">
              <a:buFont typeface="Arial" panose="020B0604020202020204" pitchFamily="34" charset="0"/>
              <a:buChar char="•"/>
            </a:pPr>
            <a:r>
              <a:rPr lang="en-US" baseline="0" dirty="0" smtClean="0"/>
              <a:t>I only journal about the readings I do for myself in this journal. I keep a sketchbook for when I do readings for others. Then, you can hand them the page, or keep it for later, but it’s not the same as when you’re reading for yourself (unless it is. ;) ). </a:t>
            </a:r>
            <a:endParaRPr lang="en-US" dirty="0"/>
          </a:p>
        </p:txBody>
      </p:sp>
      <p:sp>
        <p:nvSpPr>
          <p:cNvPr id="4" name="Slide Number Placeholder 3"/>
          <p:cNvSpPr>
            <a:spLocks noGrp="1"/>
          </p:cNvSpPr>
          <p:nvPr>
            <p:ph type="sldNum" sz="quarter" idx="10"/>
          </p:nvPr>
        </p:nvSpPr>
        <p:spPr/>
        <p:txBody>
          <a:bodyPr/>
          <a:lstStyle/>
          <a:p>
            <a:fld id="{2E050074-6EF4-4C8F-BFC7-31168E1BD08E}" type="slidenum">
              <a:rPr lang="en-US" smtClean="0"/>
              <a:t>6</a:t>
            </a:fld>
            <a:endParaRPr lang="en-US"/>
          </a:p>
        </p:txBody>
      </p:sp>
    </p:spTree>
    <p:extLst>
      <p:ext uri="{BB962C8B-B14F-4D97-AF65-F5344CB8AC3E}">
        <p14:creationId xmlns:p14="http://schemas.microsoft.com/office/powerpoint/2010/main" val="154740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database of layouts is a pdf that has a long list of differen</a:t>
            </a:r>
            <a:r>
              <a:rPr lang="en-US" baseline="0" dirty="0" smtClean="0"/>
              <a:t>t layouts for different decks, but there may be significant crossover. Use what works!</a:t>
            </a:r>
            <a:endParaRPr lang="en-US" dirty="0"/>
          </a:p>
        </p:txBody>
      </p:sp>
      <p:sp>
        <p:nvSpPr>
          <p:cNvPr id="4" name="Slide Number Placeholder 3"/>
          <p:cNvSpPr>
            <a:spLocks noGrp="1"/>
          </p:cNvSpPr>
          <p:nvPr>
            <p:ph type="sldNum" sz="quarter" idx="10"/>
          </p:nvPr>
        </p:nvSpPr>
        <p:spPr/>
        <p:txBody>
          <a:bodyPr/>
          <a:lstStyle/>
          <a:p>
            <a:fld id="{2E050074-6EF4-4C8F-BFC7-31168E1BD08E}" type="slidenum">
              <a:rPr lang="en-US" smtClean="0"/>
              <a:t>7</a:t>
            </a:fld>
            <a:endParaRPr lang="en-US"/>
          </a:p>
        </p:txBody>
      </p:sp>
    </p:spTree>
    <p:extLst>
      <p:ext uri="{BB962C8B-B14F-4D97-AF65-F5344CB8AC3E}">
        <p14:creationId xmlns:p14="http://schemas.microsoft.com/office/powerpoint/2010/main" val="4108033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5663BE82-DFDF-4683-A014-1BF8B82CB440}"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78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C11E7A-58AA-4C11-B1E1-89DEA575C00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3BE82-DFDF-4683-A014-1BF8B82CB440}" type="slidenum">
              <a:rPr lang="en-US" smtClean="0"/>
              <a:t>‹#›</a:t>
            </a:fld>
            <a:endParaRPr lang="en-US"/>
          </a:p>
        </p:txBody>
      </p:sp>
    </p:spTree>
    <p:extLst>
      <p:ext uri="{BB962C8B-B14F-4D97-AF65-F5344CB8AC3E}">
        <p14:creationId xmlns:p14="http://schemas.microsoft.com/office/powerpoint/2010/main" val="281282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56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260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spTree>
    <p:extLst>
      <p:ext uri="{BB962C8B-B14F-4D97-AF65-F5344CB8AC3E}">
        <p14:creationId xmlns:p14="http://schemas.microsoft.com/office/powerpoint/2010/main" val="2653307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7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697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427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56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spTree>
    <p:extLst>
      <p:ext uri="{BB962C8B-B14F-4D97-AF65-F5344CB8AC3E}">
        <p14:creationId xmlns:p14="http://schemas.microsoft.com/office/powerpoint/2010/main" val="294211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C11E7A-58AA-4C11-B1E1-89DEA575C00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3BE82-DFDF-4683-A014-1BF8B82CB440}"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51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C11E7A-58AA-4C11-B1E1-89DEA575C00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3BE82-DFDF-4683-A014-1BF8B82CB440}" type="slidenum">
              <a:rPr lang="en-US" smtClean="0"/>
              <a:t>‹#›</a:t>
            </a:fld>
            <a:endParaRPr lang="en-US"/>
          </a:p>
        </p:txBody>
      </p:sp>
    </p:spTree>
    <p:extLst>
      <p:ext uri="{BB962C8B-B14F-4D97-AF65-F5344CB8AC3E}">
        <p14:creationId xmlns:p14="http://schemas.microsoft.com/office/powerpoint/2010/main" val="207328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C11E7A-58AA-4C11-B1E1-89DEA575C004}"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3BE82-DFDF-4683-A014-1BF8B82CB440}"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34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C11E7A-58AA-4C11-B1E1-89DEA575C004}"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3BE82-DFDF-4683-A014-1BF8B82CB440}"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25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11E7A-58AA-4C11-B1E1-89DEA575C004}"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3BE82-DFDF-4683-A014-1BF8B82CB440}" type="slidenum">
              <a:rPr lang="en-US" smtClean="0"/>
              <a:t>‹#›</a:t>
            </a:fld>
            <a:endParaRPr lang="en-US"/>
          </a:p>
        </p:txBody>
      </p:sp>
    </p:spTree>
    <p:extLst>
      <p:ext uri="{BB962C8B-B14F-4D97-AF65-F5344CB8AC3E}">
        <p14:creationId xmlns:p14="http://schemas.microsoft.com/office/powerpoint/2010/main" val="52342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C11E7A-58AA-4C11-B1E1-89DEA575C00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3BE82-DFDF-4683-A014-1BF8B82CB440}"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79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C11E7A-58AA-4C11-B1E1-89DEA575C004}"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3BE82-DFDF-4683-A014-1BF8B82CB440}" type="slidenum">
              <a:rPr lang="en-US" smtClean="0"/>
              <a:t>‹#›</a:t>
            </a:fld>
            <a:endParaRPr lang="en-US"/>
          </a:p>
        </p:txBody>
      </p:sp>
    </p:spTree>
    <p:extLst>
      <p:ext uri="{BB962C8B-B14F-4D97-AF65-F5344CB8AC3E}">
        <p14:creationId xmlns:p14="http://schemas.microsoft.com/office/powerpoint/2010/main" val="341933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C11E7A-58AA-4C11-B1E1-89DEA575C004}" type="datetimeFigureOut">
              <a:rPr lang="en-US" smtClean="0"/>
              <a:t>3/7/2018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63BE82-DFDF-4683-A014-1BF8B82CB440}" type="slidenum">
              <a:rPr lang="en-US" smtClean="0"/>
              <a:t>‹#›</a:t>
            </a:fld>
            <a:endParaRPr lang="en-US"/>
          </a:p>
        </p:txBody>
      </p:sp>
    </p:spTree>
    <p:extLst>
      <p:ext uri="{BB962C8B-B14F-4D97-AF65-F5344CB8AC3E}">
        <p14:creationId xmlns:p14="http://schemas.microsoft.com/office/powerpoint/2010/main" val="2924389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Oracle Cards</a:t>
            </a:r>
            <a:endParaRPr lang="en-US" dirty="0"/>
          </a:p>
        </p:txBody>
      </p:sp>
      <p:sp>
        <p:nvSpPr>
          <p:cNvPr id="3" name="Subtitle 2"/>
          <p:cNvSpPr>
            <a:spLocks noGrp="1"/>
          </p:cNvSpPr>
          <p:nvPr>
            <p:ph type="subTitle" idx="1"/>
          </p:nvPr>
        </p:nvSpPr>
        <p:spPr/>
        <p:txBody>
          <a:bodyPr/>
          <a:lstStyle/>
          <a:p>
            <a:r>
              <a:rPr lang="en-US" dirty="0" smtClean="0"/>
              <a:t>Or, How to tell the future in a lot of different ways</a:t>
            </a:r>
            <a:endParaRPr lang="en-US" dirty="0"/>
          </a:p>
        </p:txBody>
      </p:sp>
    </p:spTree>
    <p:extLst>
      <p:ext uri="{BB962C8B-B14F-4D97-AF65-F5344CB8AC3E}">
        <p14:creationId xmlns:p14="http://schemas.microsoft.com/office/powerpoint/2010/main" val="111331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Oracle?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Thoughts?</a:t>
            </a:r>
          </a:p>
          <a:p>
            <a:r>
              <a:rPr lang="en-US" dirty="0" smtClean="0"/>
              <a:t>A priest or priestess acting as a medium through whom advice or prophecy was sought from the gods in classical antiquity</a:t>
            </a:r>
          </a:p>
          <a:p>
            <a:r>
              <a:rPr lang="en-US" dirty="0" smtClean="0"/>
              <a:t>A place at which divine advice or prophecy was sought.</a:t>
            </a:r>
          </a:p>
          <a:p>
            <a:r>
              <a:rPr lang="en-US" dirty="0" smtClean="0"/>
              <a:t>A person or thing regarded as an infallible authority or guide on something.</a:t>
            </a:r>
          </a:p>
          <a:p>
            <a:r>
              <a:rPr lang="en-US" dirty="0" smtClean="0"/>
              <a:t>A response or message given by an oracle, typically one that is ambiguous or obscure.</a:t>
            </a:r>
            <a:endParaRPr lang="en-US" dirty="0"/>
          </a:p>
        </p:txBody>
      </p:sp>
    </p:spTree>
    <p:extLst>
      <p:ext uri="{BB962C8B-B14F-4D97-AF65-F5344CB8AC3E}">
        <p14:creationId xmlns:p14="http://schemas.microsoft.com/office/powerpoint/2010/main" val="36218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Oracle?</a:t>
            </a:r>
            <a:endParaRPr lang="en-US" dirty="0"/>
          </a:p>
        </p:txBody>
      </p:sp>
      <p:sp>
        <p:nvSpPr>
          <p:cNvPr id="3" name="Content Placeholder 2"/>
          <p:cNvSpPr>
            <a:spLocks noGrp="1"/>
          </p:cNvSpPr>
          <p:nvPr>
            <p:ph idx="1"/>
          </p:nvPr>
        </p:nvSpPr>
        <p:spPr/>
        <p:txBody>
          <a:bodyPr/>
          <a:lstStyle/>
          <a:p>
            <a:r>
              <a:rPr lang="en-US" dirty="0" smtClean="0"/>
              <a:t>From the Latin </a:t>
            </a:r>
            <a:r>
              <a:rPr lang="en-US" i="1" dirty="0" err="1" smtClean="0"/>
              <a:t>orare</a:t>
            </a:r>
            <a:r>
              <a:rPr lang="en-US" dirty="0" smtClean="0"/>
              <a:t> – to speak</a:t>
            </a:r>
          </a:p>
          <a:p>
            <a:r>
              <a:rPr lang="en-US" dirty="0" smtClean="0"/>
              <a:t>The Oracle of Delphi (Pythia)</a:t>
            </a:r>
          </a:p>
          <a:p>
            <a:pPr lvl="1"/>
            <a:r>
              <a:rPr lang="en-US" dirty="0" smtClean="0"/>
              <a:t>Delphi was also a focal point for intellectual enquiry, being a place for scholars of the time to congregate</a:t>
            </a:r>
          </a:p>
          <a:p>
            <a:r>
              <a:rPr lang="en-US" dirty="0" smtClean="0"/>
              <a:t>In Divination, an Oracle Deck is a set of cards that can help you answer questions. Most of them are designed for both use on yourself and on others.</a:t>
            </a:r>
            <a:endParaRPr lang="en-US" dirty="0"/>
          </a:p>
        </p:txBody>
      </p:sp>
    </p:spTree>
    <p:extLst>
      <p:ext uri="{BB962C8B-B14F-4D97-AF65-F5344CB8AC3E}">
        <p14:creationId xmlns:p14="http://schemas.microsoft.com/office/powerpoint/2010/main" val="135362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use an Oracle deck?</a:t>
            </a:r>
            <a:endParaRPr lang="en-US" dirty="0"/>
          </a:p>
        </p:txBody>
      </p:sp>
      <p:sp>
        <p:nvSpPr>
          <p:cNvPr id="3" name="Content Placeholder 2"/>
          <p:cNvSpPr>
            <a:spLocks noGrp="1"/>
          </p:cNvSpPr>
          <p:nvPr>
            <p:ph idx="1"/>
          </p:nvPr>
        </p:nvSpPr>
        <p:spPr/>
        <p:txBody>
          <a:bodyPr/>
          <a:lstStyle/>
          <a:p>
            <a:r>
              <a:rPr lang="en-US" dirty="0" smtClean="0"/>
              <a:t>Much like a Tarot deck, really.</a:t>
            </a:r>
          </a:p>
          <a:p>
            <a:pPr lvl="1"/>
            <a:r>
              <a:rPr lang="en-US" dirty="0" smtClean="0"/>
              <a:t>There are some major differences, but the actual practice is similar.</a:t>
            </a:r>
          </a:p>
          <a:p>
            <a:r>
              <a:rPr lang="en-US" dirty="0" smtClean="0"/>
              <a:t>Spreads</a:t>
            </a:r>
          </a:p>
          <a:p>
            <a:r>
              <a:rPr lang="en-US" dirty="0" smtClean="0"/>
              <a:t>Meanings</a:t>
            </a:r>
          </a:p>
          <a:p>
            <a:r>
              <a:rPr lang="en-US" dirty="0" smtClean="0"/>
              <a:t>ALWAYS GET THE BOOK. </a:t>
            </a:r>
            <a:endParaRPr lang="en-US" dirty="0"/>
          </a:p>
        </p:txBody>
      </p:sp>
    </p:spTree>
    <p:extLst>
      <p:ext uri="{BB962C8B-B14F-4D97-AF65-F5344CB8AC3E}">
        <p14:creationId xmlns:p14="http://schemas.microsoft.com/office/powerpoint/2010/main" val="41082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Spreads</a:t>
            </a:r>
            <a:endParaRPr lang="en-US" dirty="0"/>
          </a:p>
        </p:txBody>
      </p:sp>
      <p:sp>
        <p:nvSpPr>
          <p:cNvPr id="3" name="Content Placeholder 2"/>
          <p:cNvSpPr>
            <a:spLocks noGrp="1"/>
          </p:cNvSpPr>
          <p:nvPr>
            <p:ph idx="1"/>
          </p:nvPr>
        </p:nvSpPr>
        <p:spPr/>
        <p:txBody>
          <a:bodyPr>
            <a:normAutofit lnSpcReduction="10000"/>
          </a:bodyPr>
          <a:lstStyle/>
          <a:p>
            <a:r>
              <a:rPr lang="en-US" dirty="0" smtClean="0"/>
              <a:t>Use the book for ideas</a:t>
            </a:r>
          </a:p>
          <a:p>
            <a:r>
              <a:rPr lang="en-US" dirty="0" smtClean="0"/>
              <a:t>Past / Present / Future</a:t>
            </a:r>
          </a:p>
          <a:p>
            <a:pPr lvl="1"/>
            <a:r>
              <a:rPr lang="en-US" dirty="0" smtClean="0"/>
              <a:t>Past / Present / Shadow </a:t>
            </a:r>
          </a:p>
          <a:p>
            <a:r>
              <a:rPr lang="en-US" dirty="0" smtClean="0"/>
              <a:t>Single Card Draw</a:t>
            </a:r>
          </a:p>
          <a:p>
            <a:r>
              <a:rPr lang="en-US" dirty="0"/>
              <a:t>Roots, Trunk, </a:t>
            </a:r>
            <a:r>
              <a:rPr lang="en-US" dirty="0" smtClean="0"/>
              <a:t>Branches</a:t>
            </a:r>
          </a:p>
          <a:p>
            <a:r>
              <a:rPr lang="en-US" dirty="0" smtClean="0"/>
              <a:t>Simple or Complex</a:t>
            </a:r>
            <a:endParaRPr lang="en-US" dirty="0"/>
          </a:p>
          <a:p>
            <a:r>
              <a:rPr lang="en-US" dirty="0" smtClean="0"/>
              <a:t>You can use any layout, or design your own. </a:t>
            </a:r>
          </a:p>
        </p:txBody>
      </p:sp>
    </p:spTree>
    <p:extLst>
      <p:ext uri="{BB962C8B-B14F-4D97-AF65-F5344CB8AC3E}">
        <p14:creationId xmlns:p14="http://schemas.microsoft.com/office/powerpoint/2010/main" val="262390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30" presetClass="entr" presetSubtype="0" fill="hold" grpId="1"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800" decel="100000"/>
                                        <p:tgtEl>
                                          <p:spTgt spid="3">
                                            <p:txEl>
                                              <p:pRg st="2" end="2"/>
                                            </p:txEl>
                                          </p:spTgt>
                                        </p:tgtEl>
                                      </p:cBhvr>
                                    </p:animEffect>
                                    <p:anim calcmode="lin" valueType="num">
                                      <p:cBhvr>
                                        <p:cTn id="27"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1"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800" decel="100000"/>
                                        <p:tgtEl>
                                          <p:spTgt spid="3">
                                            <p:txEl>
                                              <p:pRg st="3" end="3"/>
                                            </p:txEl>
                                          </p:spTgt>
                                        </p:tgtEl>
                                      </p:cBhvr>
                                    </p:animEffect>
                                    <p:anim calcmode="lin" valueType="num">
                                      <p:cBhvr>
                                        <p:cTn id="37"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1"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800" decel="100000"/>
                                        <p:tgtEl>
                                          <p:spTgt spid="3">
                                            <p:txEl>
                                              <p:pRg st="4" end="4"/>
                                            </p:txEl>
                                          </p:spTgt>
                                        </p:tgtEl>
                                      </p:cBhvr>
                                    </p:animEffect>
                                    <p:anim calcmode="lin" valueType="num">
                                      <p:cBhvr>
                                        <p:cTn id="47"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8"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1"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800" decel="100000"/>
                                        <p:tgtEl>
                                          <p:spTgt spid="3">
                                            <p:txEl>
                                              <p:pRg st="5" end="5"/>
                                            </p:txEl>
                                          </p:spTgt>
                                        </p:tgtEl>
                                      </p:cBhvr>
                                    </p:animEffect>
                                    <p:anim calcmode="lin" valueType="num">
                                      <p:cBhvr>
                                        <p:cTn id="57"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1"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800" decel="100000"/>
                                        <p:tgtEl>
                                          <p:spTgt spid="3">
                                            <p:txEl>
                                              <p:pRg st="6" end="6"/>
                                            </p:txEl>
                                          </p:spTgt>
                                        </p:tgtEl>
                                      </p:cBhvr>
                                    </p:animEffect>
                                    <p:anim calcmode="lin" valueType="num">
                                      <p:cBhvr>
                                        <p:cTn id="67"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Pointers</a:t>
            </a:r>
            <a:endParaRPr lang="en-US" dirty="0"/>
          </a:p>
        </p:txBody>
      </p:sp>
      <p:sp>
        <p:nvSpPr>
          <p:cNvPr id="3" name="Content Placeholder 2"/>
          <p:cNvSpPr>
            <a:spLocks noGrp="1"/>
          </p:cNvSpPr>
          <p:nvPr>
            <p:ph idx="1"/>
          </p:nvPr>
        </p:nvSpPr>
        <p:spPr/>
        <p:txBody>
          <a:bodyPr>
            <a:normAutofit fontScale="92500"/>
          </a:bodyPr>
          <a:lstStyle/>
          <a:p>
            <a:r>
              <a:rPr lang="en-US" dirty="0" smtClean="0"/>
              <a:t>Using an oracle deck will greatly involve your intuition</a:t>
            </a:r>
          </a:p>
          <a:p>
            <a:r>
              <a:rPr lang="en-US" dirty="0" smtClean="0"/>
              <a:t>You should develop a relationship with your cards</a:t>
            </a:r>
          </a:p>
          <a:p>
            <a:r>
              <a:rPr lang="en-US" dirty="0" smtClean="0"/>
              <a:t>Read the book. Read the entire introductory section(s), and familiarize yourself with the layout of the info pages</a:t>
            </a:r>
          </a:p>
          <a:p>
            <a:r>
              <a:rPr lang="en-US" dirty="0" smtClean="0"/>
              <a:t>Use them often. Even if you’re just doing a single-card draw</a:t>
            </a:r>
          </a:p>
          <a:p>
            <a:r>
              <a:rPr lang="en-US" dirty="0" smtClean="0"/>
              <a:t>Keep a journal</a:t>
            </a:r>
          </a:p>
        </p:txBody>
      </p:sp>
    </p:spTree>
    <p:extLst>
      <p:ext uri="{BB962C8B-B14F-4D97-AF65-F5344CB8AC3E}">
        <p14:creationId xmlns:p14="http://schemas.microsoft.com/office/powerpoint/2010/main" val="33186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Database of layouts:</a:t>
            </a:r>
          </a:p>
          <a:p>
            <a:pPr lvl="1"/>
            <a:r>
              <a:rPr lang="en-US" dirty="0" smtClean="0"/>
              <a:t>http</a:t>
            </a:r>
            <a:r>
              <a:rPr lang="en-US" dirty="0"/>
              <a:t>://spiritualdatabases.com/docs/Business/Oracle.pdf</a:t>
            </a:r>
          </a:p>
        </p:txBody>
      </p:sp>
    </p:spTree>
    <p:extLst>
      <p:ext uri="{BB962C8B-B14F-4D97-AF65-F5344CB8AC3E}">
        <p14:creationId xmlns:p14="http://schemas.microsoft.com/office/powerpoint/2010/main" val="23301623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236</TotalTime>
  <Words>1579</Words>
  <Application>Microsoft Office PowerPoint</Application>
  <PresentationFormat>On-screen Show (4:3)</PresentationFormat>
  <Paragraphs>85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Garamond</vt:lpstr>
      <vt:lpstr>Wingdings</vt:lpstr>
      <vt:lpstr>Organic</vt:lpstr>
      <vt:lpstr>Oracle Cards</vt:lpstr>
      <vt:lpstr>What is An Oracle?</vt:lpstr>
      <vt:lpstr>What is An Oracle?</vt:lpstr>
      <vt:lpstr>How do you use an Oracle deck?</vt:lpstr>
      <vt:lpstr>Spreads</vt:lpstr>
      <vt:lpstr>Pointers</vt:lpstr>
      <vt:lpstr>Additional Resources</vt:lpstr>
    </vt:vector>
  </TitlesOfParts>
  <Company>Texas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Cards</dc:title>
  <dc:creator>Jones, Laura L</dc:creator>
  <cp:lastModifiedBy>Jones, Laura L</cp:lastModifiedBy>
  <cp:revision>10</cp:revision>
  <dcterms:created xsi:type="dcterms:W3CDTF">2017-02-07T14:51:59Z</dcterms:created>
  <dcterms:modified xsi:type="dcterms:W3CDTF">2018-03-07T17:06:41Z</dcterms:modified>
</cp:coreProperties>
</file>